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11.svg" ContentType="image/svg+xml"/>
  <Override PartName="/ppt/media/image13.svg" ContentType="image/svg+xml"/>
  <Override PartName="/ppt/media/image15.svg" ContentType="image/svg+xml"/>
  <Override PartName="/ppt/media/image17.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3.svg" ContentType="image/svg+xml"/>
  <Override PartName="/ppt/media/image30.svg" ContentType="image/svg+xml"/>
  <Override PartName="/ppt/media/image32.svg" ContentType="image/svg+xml"/>
  <Override PartName="/ppt/media/image37.svg" ContentType="image/svg+xml"/>
  <Override PartName="/ppt/media/image5.svg" ContentType="image/svg+xml"/>
  <Override PartName="/ppt/media/image7.svg" ContentType="image/svg+xml"/>
  <Override PartName="/ppt/media/image9.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8288000" cy="10287000"/>
  <p:notesSz cx="6858000" cy="9144000"/>
  <p:embeddedFontLst>
    <p:embeddedFont>
      <p:font typeface="DM Sans Bold"/>
      <p:bold r:id="rId20"/>
    </p:embeddedFont>
    <p:embeddedFont>
      <p:font typeface="DM Sans"/>
      <p:regular r:id="rId21"/>
    </p:embeddedFont>
    <p:embeddedFont>
      <p:font typeface="Canva Sans Bold" panose="020B0803030501040103"/>
      <p:bold r:id="rId22"/>
    </p:embeddedFont>
    <p:embeddedFont>
      <p:font typeface="Calibri" panose="020F0502020204030204"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5"/>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png"/><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32" Type="http://schemas.openxmlformats.org/officeDocument/2006/relationships/slideLayout" Target="../slideLayouts/slideLayout7.xml"/><Relationship Id="rId31" Type="http://schemas.openxmlformats.org/officeDocument/2006/relationships/hyperlink" Target="https://www.neub.edu.bd/faculty/school-of-natural-sciences/department-of-computer-science-and-engineering/887-razorshi-prozzwal-talukder" TargetMode="External"/><Relationship Id="rId30" Type="http://schemas.openxmlformats.org/officeDocument/2006/relationships/image" Target="../media/image30.svg"/><Relationship Id="rId3" Type="http://schemas.openxmlformats.org/officeDocument/2006/relationships/image" Target="../media/image3.svg"/><Relationship Id="rId29" Type="http://schemas.openxmlformats.org/officeDocument/2006/relationships/image" Target="../media/image29.png"/><Relationship Id="rId28" Type="http://schemas.openxmlformats.org/officeDocument/2006/relationships/image" Target="../media/image28.png"/><Relationship Id="rId27" Type="http://schemas.openxmlformats.org/officeDocument/2006/relationships/image" Target="../media/image27.svg"/><Relationship Id="rId26" Type="http://schemas.openxmlformats.org/officeDocument/2006/relationships/image" Target="../media/image26.png"/><Relationship Id="rId25" Type="http://schemas.openxmlformats.org/officeDocument/2006/relationships/image" Target="../media/image25.svg"/><Relationship Id="rId24" Type="http://schemas.openxmlformats.org/officeDocument/2006/relationships/image" Target="../media/image24.png"/><Relationship Id="rId23" Type="http://schemas.openxmlformats.org/officeDocument/2006/relationships/image" Target="../media/image23.svg"/><Relationship Id="rId22" Type="http://schemas.openxmlformats.org/officeDocument/2006/relationships/image" Target="../media/image22.png"/><Relationship Id="rId21" Type="http://schemas.openxmlformats.org/officeDocument/2006/relationships/image" Target="../media/image21.svg"/><Relationship Id="rId20" Type="http://schemas.openxmlformats.org/officeDocument/2006/relationships/image" Target="../media/image20.png"/><Relationship Id="rId2" Type="http://schemas.openxmlformats.org/officeDocument/2006/relationships/image" Target="../media/image2.png"/><Relationship Id="rId19" Type="http://schemas.openxmlformats.org/officeDocument/2006/relationships/image" Target="../media/image19.svg"/><Relationship Id="rId18" Type="http://schemas.openxmlformats.org/officeDocument/2006/relationships/image" Target="../media/image18.png"/><Relationship Id="rId17" Type="http://schemas.openxmlformats.org/officeDocument/2006/relationships/image" Target="../media/image17.svg"/><Relationship Id="rId16" Type="http://schemas.openxmlformats.org/officeDocument/2006/relationships/image" Target="../media/image16.png"/><Relationship Id="rId15" Type="http://schemas.openxmlformats.org/officeDocument/2006/relationships/image" Target="../media/image15.svg"/><Relationship Id="rId14" Type="http://schemas.openxmlformats.org/officeDocument/2006/relationships/image" Target="../media/image14.png"/><Relationship Id="rId13" Type="http://schemas.openxmlformats.org/officeDocument/2006/relationships/image" Target="../media/image13.svg"/><Relationship Id="rId12" Type="http://schemas.openxmlformats.org/officeDocument/2006/relationships/image" Target="../media/image12.png"/><Relationship Id="rId11" Type="http://schemas.openxmlformats.org/officeDocument/2006/relationships/image" Target="../media/image11.svg"/><Relationship Id="rId10" Type="http://schemas.openxmlformats.org/officeDocument/2006/relationships/image" Target="../media/image10.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png"/><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8" Type="http://schemas.openxmlformats.org/officeDocument/2006/relationships/slideLayout" Target="../slideLayouts/slideLayout7.xml"/><Relationship Id="rId27" Type="http://schemas.openxmlformats.org/officeDocument/2006/relationships/image" Target="../media/image25.svg"/><Relationship Id="rId26" Type="http://schemas.openxmlformats.org/officeDocument/2006/relationships/image" Target="../media/image24.png"/><Relationship Id="rId25" Type="http://schemas.openxmlformats.org/officeDocument/2006/relationships/image" Target="../media/image23.svg"/><Relationship Id="rId24" Type="http://schemas.openxmlformats.org/officeDocument/2006/relationships/image" Target="../media/image22.png"/><Relationship Id="rId23" Type="http://schemas.openxmlformats.org/officeDocument/2006/relationships/image" Target="../media/image21.svg"/><Relationship Id="rId22" Type="http://schemas.openxmlformats.org/officeDocument/2006/relationships/image" Target="../media/image20.png"/><Relationship Id="rId21" Type="http://schemas.openxmlformats.org/officeDocument/2006/relationships/image" Target="../media/image19.svg"/><Relationship Id="rId20" Type="http://schemas.openxmlformats.org/officeDocument/2006/relationships/image" Target="../media/image18.png"/><Relationship Id="rId2" Type="http://schemas.openxmlformats.org/officeDocument/2006/relationships/image" Target="../media/image2.png"/><Relationship Id="rId19" Type="http://schemas.openxmlformats.org/officeDocument/2006/relationships/image" Target="../media/image17.svg"/><Relationship Id="rId18" Type="http://schemas.openxmlformats.org/officeDocument/2006/relationships/image" Target="../media/image16.png"/><Relationship Id="rId17" Type="http://schemas.openxmlformats.org/officeDocument/2006/relationships/image" Target="../media/image15.svg"/><Relationship Id="rId16" Type="http://schemas.openxmlformats.org/officeDocument/2006/relationships/image" Target="../media/image14.png"/><Relationship Id="rId15" Type="http://schemas.openxmlformats.org/officeDocument/2006/relationships/image" Target="../media/image13.svg"/><Relationship Id="rId14" Type="http://schemas.openxmlformats.org/officeDocument/2006/relationships/image" Target="../media/image12.png"/><Relationship Id="rId13" Type="http://schemas.openxmlformats.org/officeDocument/2006/relationships/image" Target="../media/image11.svg"/><Relationship Id="rId12" Type="http://schemas.openxmlformats.org/officeDocument/2006/relationships/image" Target="../media/image10.png"/><Relationship Id="rId11" Type="http://schemas.openxmlformats.org/officeDocument/2006/relationships/image" Target="../media/image30.svg"/><Relationship Id="rId10" Type="http://schemas.openxmlformats.org/officeDocument/2006/relationships/image" Target="../media/image29.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1.svg"/><Relationship Id="rId7" Type="http://schemas.openxmlformats.org/officeDocument/2006/relationships/image" Target="../media/image10.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3" Type="http://schemas.openxmlformats.org/officeDocument/2006/relationships/image" Target="../media/image6.png"/><Relationship Id="rId2" Type="http://schemas.openxmlformats.org/officeDocument/2006/relationships/image" Target="../media/image32.svg"/><Relationship Id="rId13" Type="http://schemas.openxmlformats.org/officeDocument/2006/relationships/slideLayout" Target="../slideLayouts/slideLayout7.xml"/><Relationship Id="rId12" Type="http://schemas.openxmlformats.org/officeDocument/2006/relationships/image" Target="../media/image23.svg"/><Relationship Id="rId11" Type="http://schemas.openxmlformats.org/officeDocument/2006/relationships/image" Target="../media/image22.png"/><Relationship Id="rId10" Type="http://schemas.openxmlformats.org/officeDocument/2006/relationships/image" Target="../media/image17.svg"/><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9" Type="http://schemas.openxmlformats.org/officeDocument/2006/relationships/image" Target="../media/image25.svg"/><Relationship Id="rId8" Type="http://schemas.openxmlformats.org/officeDocument/2006/relationships/image" Target="../media/image24.png"/><Relationship Id="rId7" Type="http://schemas.openxmlformats.org/officeDocument/2006/relationships/image" Target="../media/image21.svg"/><Relationship Id="rId6" Type="http://schemas.openxmlformats.org/officeDocument/2006/relationships/image" Target="../media/image20.png"/><Relationship Id="rId5" Type="http://schemas.openxmlformats.org/officeDocument/2006/relationships/image" Target="../media/image13.svg"/><Relationship Id="rId4" Type="http://schemas.openxmlformats.org/officeDocument/2006/relationships/image" Target="../media/image12.png"/><Relationship Id="rId3" Type="http://schemas.openxmlformats.org/officeDocument/2006/relationships/image" Target="../media/image5.svg"/><Relationship Id="rId2" Type="http://schemas.openxmlformats.org/officeDocument/2006/relationships/image" Target="../media/image4.pn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image" Target="../media/image11.svg"/><Relationship Id="rId8" Type="http://schemas.openxmlformats.org/officeDocument/2006/relationships/image" Target="../media/image10.png"/><Relationship Id="rId7" Type="http://schemas.openxmlformats.org/officeDocument/2006/relationships/image" Target="../media/image9.svg"/><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3.svg"/><Relationship Id="rId2" Type="http://schemas.openxmlformats.org/officeDocument/2006/relationships/image" Target="../media/image2.png"/><Relationship Id="rId18" Type="http://schemas.openxmlformats.org/officeDocument/2006/relationships/slideLayout" Target="../slideLayouts/slideLayout7.xml"/><Relationship Id="rId17" Type="http://schemas.openxmlformats.org/officeDocument/2006/relationships/image" Target="../media/image25.svg"/><Relationship Id="rId16" Type="http://schemas.openxmlformats.org/officeDocument/2006/relationships/image" Target="../media/image24.png"/><Relationship Id="rId15" Type="http://schemas.openxmlformats.org/officeDocument/2006/relationships/image" Target="../media/image21.svg"/><Relationship Id="rId14" Type="http://schemas.openxmlformats.org/officeDocument/2006/relationships/image" Target="../media/image20.png"/><Relationship Id="rId13" Type="http://schemas.openxmlformats.org/officeDocument/2006/relationships/image" Target="../media/image17.svg"/><Relationship Id="rId12" Type="http://schemas.openxmlformats.org/officeDocument/2006/relationships/image" Target="../media/image16.png"/><Relationship Id="rId11" Type="http://schemas.openxmlformats.org/officeDocument/2006/relationships/image" Target="../media/image13.svg"/><Relationship Id="rId10" Type="http://schemas.openxmlformats.org/officeDocument/2006/relationships/image" Target="../media/image1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jpeg"/></Relationships>
</file>

<file path=ppt/slides/_rels/slide8.xml.rels><?xml version="1.0" encoding="UTF-8" standalone="yes"?>
<Relationships xmlns="http://schemas.openxmlformats.org/package/2006/relationships"><Relationship Id="rId9" Type="http://schemas.openxmlformats.org/officeDocument/2006/relationships/image" Target="../media/image25.svg"/><Relationship Id="rId8" Type="http://schemas.openxmlformats.org/officeDocument/2006/relationships/image" Target="../media/image24.png"/><Relationship Id="rId7" Type="http://schemas.openxmlformats.org/officeDocument/2006/relationships/image" Target="../media/image9.svg"/><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37.svg"/><Relationship Id="rId2" Type="http://schemas.openxmlformats.org/officeDocument/2006/relationships/image" Target="../media/image36.pn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7" name="Freeform 7"/>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8" name="Freeform 8"/>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9" name="Freeform 9"/>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
        <p:nvSpPr>
          <p:cNvPr id="10" name="Freeform 10"/>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sp>
        <p:nvSpPr>
          <p:cNvPr id="11" name="Freeform 11"/>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sp>
      <p:sp>
        <p:nvSpPr>
          <p:cNvPr id="12" name="Freeform 12"/>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sp>
      <p:sp>
        <p:nvSpPr>
          <p:cNvPr id="13" name="Freeform 13"/>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sp>
      <p:sp>
        <p:nvSpPr>
          <p:cNvPr id="14" name="Freeform 14"/>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4">
              <a:extLst>
                <a:ext uri="{96DAC541-7B7A-43D3-8B79-37D633B846F1}">
                  <asvg:svgBlip xmlns:asvg="http://schemas.microsoft.com/office/drawing/2016/SVG/main" r:embed="rId25"/>
                </a:ext>
              </a:extLst>
            </a:blip>
            <a:stretch>
              <a:fillRect/>
            </a:stretch>
          </a:blipFill>
          <a:ln cap="sq">
            <a:noFill/>
            <a:prstDash val="solid"/>
            <a:miter/>
          </a:ln>
        </p:spPr>
      </p:sp>
      <p:sp>
        <p:nvSpPr>
          <p:cNvPr id="15" name="Freeform 15"/>
          <p:cNvSpPr/>
          <p:nvPr/>
        </p:nvSpPr>
        <p:spPr>
          <a:xfrm>
            <a:off x="4986654" y="3939218"/>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6" name="Freeform 16"/>
          <p:cNvSpPr/>
          <p:nvPr/>
        </p:nvSpPr>
        <p:spPr>
          <a:xfrm>
            <a:off x="15365784" y="735370"/>
            <a:ext cx="2301157" cy="2301157"/>
          </a:xfrm>
          <a:custGeom>
            <a:avLst/>
            <a:gdLst/>
            <a:ahLst/>
            <a:cxnLst/>
            <a:rect l="l" t="t" r="r" b="b"/>
            <a:pathLst>
              <a:path w="2301157" h="2301157">
                <a:moveTo>
                  <a:pt x="0" y="0"/>
                </a:moveTo>
                <a:lnTo>
                  <a:pt x="2301156" y="0"/>
                </a:lnTo>
                <a:lnTo>
                  <a:pt x="2301156" y="2301157"/>
                </a:lnTo>
                <a:lnTo>
                  <a:pt x="0" y="2301157"/>
                </a:lnTo>
                <a:lnTo>
                  <a:pt x="0" y="0"/>
                </a:lnTo>
                <a:close/>
              </a:path>
            </a:pathLst>
          </a:custGeom>
          <a:blipFill>
            <a:blip r:embed="rId28"/>
            <a:stretch>
              <a:fillRect/>
            </a:stretch>
          </a:blipFill>
        </p:spPr>
      </p:sp>
      <p:sp>
        <p:nvSpPr>
          <p:cNvPr id="17" name="Freeform 17"/>
          <p:cNvSpPr/>
          <p:nvPr/>
        </p:nvSpPr>
        <p:spPr>
          <a:xfrm>
            <a:off x="12044510" y="-1473827"/>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sp>
      <p:grpSp>
        <p:nvGrpSpPr>
          <p:cNvPr id="18" name="Group 18"/>
          <p:cNvGrpSpPr/>
          <p:nvPr/>
        </p:nvGrpSpPr>
        <p:grpSpPr>
          <a:xfrm rot="0">
            <a:off x="3287977" y="2974960"/>
            <a:ext cx="11712046" cy="3883010"/>
            <a:chOff x="0" y="0"/>
            <a:chExt cx="15616062" cy="5177346"/>
          </a:xfrm>
        </p:grpSpPr>
        <p:sp>
          <p:nvSpPr>
            <p:cNvPr id="19" name="TextBox 19"/>
            <p:cNvSpPr txBox="1"/>
            <p:nvPr/>
          </p:nvSpPr>
          <p:spPr>
            <a:xfrm>
              <a:off x="0" y="295275"/>
              <a:ext cx="15616062" cy="2960140"/>
            </a:xfrm>
            <a:prstGeom prst="rect">
              <a:avLst/>
            </a:prstGeom>
          </p:spPr>
          <p:txBody>
            <a:bodyPr lIns="0" tIns="0" rIns="0" bIns="0" rtlCol="0" anchor="t">
              <a:spAutoFit/>
            </a:bodyPr>
            <a:lstStyle/>
            <a:p>
              <a:pPr algn="ctr">
                <a:lnSpc>
                  <a:spcPts val="8095"/>
                </a:lnSpc>
              </a:pPr>
              <a:r>
                <a:rPr lang="en-US" sz="9305">
                  <a:solidFill>
                    <a:srgbClr val="597CFF"/>
                  </a:solidFill>
                  <a:latin typeface="TAN Headline"/>
                </a:rPr>
                <a:t>Project presentation</a:t>
              </a:r>
              <a:endParaRPr lang="en-US" sz="9305">
                <a:solidFill>
                  <a:srgbClr val="597CFF"/>
                </a:solidFill>
                <a:latin typeface="TAN Headline"/>
              </a:endParaRPr>
            </a:p>
          </p:txBody>
        </p:sp>
        <p:sp>
          <p:nvSpPr>
            <p:cNvPr id="20" name="TextBox 20"/>
            <p:cNvSpPr txBox="1"/>
            <p:nvPr/>
          </p:nvSpPr>
          <p:spPr>
            <a:xfrm>
              <a:off x="0" y="3024744"/>
              <a:ext cx="15616062" cy="2152603"/>
            </a:xfrm>
            <a:prstGeom prst="rect">
              <a:avLst/>
            </a:prstGeom>
          </p:spPr>
          <p:txBody>
            <a:bodyPr lIns="0" tIns="0" rIns="0" bIns="0" rtlCol="0" anchor="t">
              <a:spAutoFit/>
            </a:bodyPr>
            <a:lstStyle/>
            <a:p>
              <a:pPr algn="ctr">
                <a:lnSpc>
                  <a:spcPts val="6695"/>
                </a:lnSpc>
              </a:pPr>
              <a:r>
                <a:rPr lang="en-US" sz="4780" spc="478">
                  <a:solidFill>
                    <a:srgbClr val="000000"/>
                  </a:solidFill>
                  <a:latin typeface="Fraunces"/>
                </a:rPr>
                <a:t>BIKE FACTORY WEB APPLICATION</a:t>
              </a:r>
              <a:endParaRPr lang="en-US" sz="4780" spc="478">
                <a:solidFill>
                  <a:srgbClr val="000000"/>
                </a:solidFill>
                <a:latin typeface="Fraunces"/>
              </a:endParaRPr>
            </a:p>
          </p:txBody>
        </p:sp>
      </p:grpSp>
      <p:sp>
        <p:nvSpPr>
          <p:cNvPr id="21" name="Freeform 21"/>
          <p:cNvSpPr/>
          <p:nvPr/>
        </p:nvSpPr>
        <p:spPr>
          <a:xfrm>
            <a:off x="15072726" y="6188768"/>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22" name="TextBox 22"/>
          <p:cNvSpPr txBox="1"/>
          <p:nvPr/>
        </p:nvSpPr>
        <p:spPr>
          <a:xfrm>
            <a:off x="0" y="7712721"/>
            <a:ext cx="8877659" cy="684347"/>
          </a:xfrm>
          <a:prstGeom prst="rect">
            <a:avLst/>
          </a:prstGeom>
        </p:spPr>
        <p:txBody>
          <a:bodyPr lIns="0" tIns="0" rIns="0" bIns="0" rtlCol="0" anchor="t">
            <a:spAutoFit/>
          </a:bodyPr>
          <a:lstStyle/>
          <a:p>
            <a:pPr algn="ctr">
              <a:lnSpc>
                <a:spcPts val="2670"/>
              </a:lnSpc>
            </a:pPr>
            <a:r>
              <a:rPr lang="en-US" sz="2670" spc="-53">
                <a:solidFill>
                  <a:srgbClr val="000000"/>
                </a:solidFill>
                <a:latin typeface="DM Sans Bold"/>
              </a:rPr>
              <a:t>Presented by </a:t>
            </a:r>
            <a:endParaRPr lang="en-US" sz="2670" spc="-53">
              <a:solidFill>
                <a:srgbClr val="000000"/>
              </a:solidFill>
              <a:latin typeface="DM Sans Bold"/>
            </a:endParaRPr>
          </a:p>
          <a:p>
            <a:pPr algn="ctr">
              <a:lnSpc>
                <a:spcPts val="2670"/>
              </a:lnSpc>
            </a:pPr>
            <a:r>
              <a:rPr lang="en-US" sz="2670" spc="-53">
                <a:solidFill>
                  <a:srgbClr val="000000"/>
                </a:solidFill>
                <a:latin typeface="DM Sans Bold"/>
              </a:rPr>
              <a:t>Sumaiya Akther Mahbuba &amp; Mashiat Islam</a:t>
            </a:r>
            <a:endParaRPr lang="en-US" sz="2670" spc="-53">
              <a:solidFill>
                <a:srgbClr val="000000"/>
              </a:solidFill>
              <a:latin typeface="DM Sans Bold"/>
            </a:endParaRPr>
          </a:p>
        </p:txBody>
      </p:sp>
      <p:sp>
        <p:nvSpPr>
          <p:cNvPr id="23" name="TextBox 23"/>
          <p:cNvSpPr txBox="1"/>
          <p:nvPr/>
        </p:nvSpPr>
        <p:spPr>
          <a:xfrm>
            <a:off x="10155852" y="7647985"/>
            <a:ext cx="7802096" cy="1196061"/>
          </a:xfrm>
          <a:prstGeom prst="rect">
            <a:avLst/>
          </a:prstGeom>
        </p:spPr>
        <p:txBody>
          <a:bodyPr lIns="0" tIns="0" rIns="0" bIns="0" rtlCol="0" anchor="t">
            <a:spAutoFit/>
          </a:bodyPr>
          <a:lstStyle/>
          <a:p>
            <a:pPr algn="ctr">
              <a:lnSpc>
                <a:spcPts val="2345"/>
              </a:lnSpc>
            </a:pPr>
            <a:r>
              <a:rPr lang="en-US" sz="2345" spc="-46">
                <a:solidFill>
                  <a:srgbClr val="000000"/>
                </a:solidFill>
                <a:latin typeface="DM Sans Bold"/>
              </a:rPr>
              <a:t> Project Supervisor </a:t>
            </a:r>
            <a:endParaRPr lang="en-US" sz="2345" spc="-46">
              <a:solidFill>
                <a:srgbClr val="000000"/>
              </a:solidFill>
              <a:latin typeface="DM Sans Bold"/>
            </a:endParaRPr>
          </a:p>
          <a:p>
            <a:pPr algn="ctr">
              <a:lnSpc>
                <a:spcPts val="2345"/>
              </a:lnSpc>
            </a:pPr>
            <a:r>
              <a:rPr lang="en-US" sz="2345" u="sng" spc="-46">
                <a:solidFill>
                  <a:srgbClr val="000000"/>
                </a:solidFill>
                <a:latin typeface="DM Sans Bold"/>
                <a:hlinkClick r:id="rId31" tooltip="https://www.neub.edu.bd/faculty/school-of-natural-sciences/department-of-computer-science-and-engineering/887-razorshi-prozzwal-talukder"/>
              </a:rPr>
              <a:t>Razorshi Prozzwal Talukder</a:t>
            </a:r>
            <a:endParaRPr lang="en-US" sz="2345" u="sng" spc="-46">
              <a:solidFill>
                <a:srgbClr val="000000"/>
              </a:solidFill>
              <a:latin typeface="DM Sans Bold"/>
            </a:endParaRPr>
          </a:p>
          <a:p>
            <a:pPr algn="ctr">
              <a:lnSpc>
                <a:spcPts val="2345"/>
              </a:lnSpc>
            </a:pPr>
            <a:r>
              <a:rPr lang="en-US" sz="2345" u="sng" spc="-46">
                <a:solidFill>
                  <a:srgbClr val="000000"/>
                </a:solidFill>
                <a:latin typeface="DM Sans Bold"/>
              </a:rPr>
              <a:t>(Lecturer North East University Bangladesh )</a:t>
            </a:r>
            <a:endParaRPr lang="en-US" sz="2345" u="sng" spc="-46">
              <a:solidFill>
                <a:srgbClr val="000000"/>
              </a:solidFill>
              <a:latin typeface="DM Sans Bold"/>
            </a:endParaRPr>
          </a:p>
          <a:p>
            <a:pPr algn="ctr">
              <a:lnSpc>
                <a:spcPts val="2345"/>
              </a:lnSpc>
            </a:p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80281" y="1028700"/>
            <a:ext cx="17327438" cy="8913634"/>
          </a:xfrm>
          <a:custGeom>
            <a:avLst/>
            <a:gdLst/>
            <a:ahLst/>
            <a:cxnLst/>
            <a:rect l="l" t="t" r="r" b="b"/>
            <a:pathLst>
              <a:path w="17327438" h="8913634">
                <a:moveTo>
                  <a:pt x="0" y="0"/>
                </a:moveTo>
                <a:lnTo>
                  <a:pt x="17327438" y="0"/>
                </a:lnTo>
                <a:lnTo>
                  <a:pt x="17327438" y="8913634"/>
                </a:lnTo>
                <a:lnTo>
                  <a:pt x="0" y="8913634"/>
                </a:lnTo>
                <a:lnTo>
                  <a:pt x="0" y="0"/>
                </a:lnTo>
                <a:close/>
              </a:path>
            </a:pathLst>
          </a:custGeom>
          <a:blipFill>
            <a:blip r:embed="rId1"/>
            <a:stretch>
              <a:fillRect/>
            </a:stretch>
          </a:blipFill>
        </p:spPr>
      </p:sp>
      <p:sp>
        <p:nvSpPr>
          <p:cNvPr id="3" name="TextBox 3"/>
          <p:cNvSpPr txBox="1"/>
          <p:nvPr/>
        </p:nvSpPr>
        <p:spPr>
          <a:xfrm>
            <a:off x="0" y="141605"/>
            <a:ext cx="18235930" cy="933450"/>
          </a:xfrm>
          <a:prstGeom prst="rect">
            <a:avLst/>
          </a:prstGeom>
        </p:spPr>
        <p:txBody>
          <a:bodyPr wrap="square" lIns="0" tIns="0" rIns="0" bIns="0" rtlCol="0" anchor="t">
            <a:spAutoFit/>
          </a:bodyPr>
          <a:lstStyle/>
          <a:p>
            <a:pPr algn="ctr">
              <a:lnSpc>
                <a:spcPts val="7280"/>
              </a:lnSpc>
            </a:pPr>
            <a:r>
              <a:rPr lang="en-US" sz="5200">
                <a:solidFill>
                  <a:srgbClr val="000000"/>
                </a:solidFill>
                <a:latin typeface="Canva Sans Bold" panose="020B0803030501040103"/>
              </a:rPr>
              <a:t>Admin monitoring all interactions from one point</a:t>
            </a:r>
            <a:endParaRPr lang="en-US" sz="5200">
              <a:solidFill>
                <a:srgbClr val="000000"/>
              </a:solidFill>
              <a:latin typeface="Canva Sans Bold" panose="020B0803030501040103"/>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4350" y="906369"/>
            <a:ext cx="17259300" cy="9019376"/>
          </a:xfrm>
          <a:custGeom>
            <a:avLst/>
            <a:gdLst/>
            <a:ahLst/>
            <a:cxnLst/>
            <a:rect l="l" t="t" r="r" b="b"/>
            <a:pathLst>
              <a:path w="17259300" h="9019376">
                <a:moveTo>
                  <a:pt x="0" y="0"/>
                </a:moveTo>
                <a:lnTo>
                  <a:pt x="17259300" y="0"/>
                </a:lnTo>
                <a:lnTo>
                  <a:pt x="17259300" y="9019376"/>
                </a:lnTo>
                <a:lnTo>
                  <a:pt x="0" y="9019376"/>
                </a:lnTo>
                <a:lnTo>
                  <a:pt x="0" y="0"/>
                </a:lnTo>
                <a:close/>
              </a:path>
            </a:pathLst>
          </a:custGeom>
          <a:blipFill>
            <a:blip r:embed="rId1"/>
            <a:stretch>
              <a:fillRect/>
            </a:stretch>
          </a:blipFill>
        </p:spPr>
      </p:sp>
      <p:sp>
        <p:nvSpPr>
          <p:cNvPr id="3" name="TextBox 3"/>
          <p:cNvSpPr txBox="1"/>
          <p:nvPr/>
        </p:nvSpPr>
        <p:spPr>
          <a:xfrm>
            <a:off x="919519" y="141605"/>
            <a:ext cx="16339781" cy="887095"/>
          </a:xfrm>
          <a:prstGeom prst="rect">
            <a:avLst/>
          </a:prstGeom>
        </p:spPr>
        <p:txBody>
          <a:bodyPr lIns="0" tIns="0" rIns="0" bIns="0" rtlCol="0" anchor="t">
            <a:spAutoFit/>
          </a:bodyPr>
          <a:lstStyle/>
          <a:p>
            <a:pPr algn="ctr">
              <a:lnSpc>
                <a:spcPts val="7280"/>
              </a:lnSpc>
            </a:pPr>
            <a:r>
              <a:rPr lang="en-US" sz="5200">
                <a:solidFill>
                  <a:srgbClr val="000000"/>
                </a:solidFill>
                <a:latin typeface="Canva Sans Bold" panose="020B0803030501040103"/>
              </a:rPr>
              <a:t>Admin can update information of pushed products</a:t>
            </a:r>
            <a:endParaRPr lang="en-US" sz="5200">
              <a:solidFill>
                <a:srgbClr val="000000"/>
              </a:solidFill>
              <a:latin typeface="Canva Sans Bold" panose="020B0803030501040103"/>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36787" y="2124419"/>
            <a:ext cx="14814425" cy="7750065"/>
          </a:xfrm>
          <a:custGeom>
            <a:avLst/>
            <a:gdLst/>
            <a:ahLst/>
            <a:cxnLst/>
            <a:rect l="l" t="t" r="r" b="b"/>
            <a:pathLst>
              <a:path w="14814425" h="7750065">
                <a:moveTo>
                  <a:pt x="0" y="0"/>
                </a:moveTo>
                <a:lnTo>
                  <a:pt x="14814426" y="0"/>
                </a:lnTo>
                <a:lnTo>
                  <a:pt x="14814426" y="7750065"/>
                </a:lnTo>
                <a:lnTo>
                  <a:pt x="0" y="7750065"/>
                </a:lnTo>
                <a:lnTo>
                  <a:pt x="0" y="0"/>
                </a:lnTo>
                <a:close/>
              </a:path>
            </a:pathLst>
          </a:custGeom>
          <a:blipFill>
            <a:blip r:embed="rId1"/>
            <a:stretch>
              <a:fillRect/>
            </a:stretch>
          </a:blipFill>
        </p:spPr>
      </p:sp>
      <p:sp>
        <p:nvSpPr>
          <p:cNvPr id="3" name="TextBox 3"/>
          <p:cNvSpPr txBox="1"/>
          <p:nvPr/>
        </p:nvSpPr>
        <p:spPr>
          <a:xfrm>
            <a:off x="0" y="351054"/>
            <a:ext cx="18288000" cy="1539858"/>
          </a:xfrm>
          <a:prstGeom prst="rect">
            <a:avLst/>
          </a:prstGeom>
        </p:spPr>
        <p:txBody>
          <a:bodyPr lIns="0" tIns="0" rIns="0" bIns="0" rtlCol="0" anchor="t">
            <a:spAutoFit/>
          </a:bodyPr>
          <a:lstStyle/>
          <a:p>
            <a:pPr algn="ctr">
              <a:lnSpc>
                <a:spcPts val="6170"/>
              </a:lnSpc>
            </a:pPr>
            <a:r>
              <a:rPr lang="en-US" sz="4405">
                <a:solidFill>
                  <a:srgbClr val="000000"/>
                </a:solidFill>
                <a:latin typeface="Canva Sans Bold" panose="020B0803030501040103"/>
              </a:rPr>
              <a:t>Users adding desired items to the cart to send purchase request to the admin</a:t>
            </a:r>
            <a:endParaRPr lang="en-US" sz="4405">
              <a:solidFill>
                <a:srgbClr val="000000"/>
              </a:solidFill>
              <a:latin typeface="Canva Sans Bold" panose="020B0803030501040103"/>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281552" y="1643648"/>
            <a:ext cx="13724895" cy="6951201"/>
            <a:chOff x="0" y="0"/>
            <a:chExt cx="18299861" cy="9268268"/>
          </a:xfrm>
        </p:grpSpPr>
        <p:sp>
          <p:nvSpPr>
            <p:cNvPr id="3" name="TextBox 3"/>
            <p:cNvSpPr txBox="1"/>
            <p:nvPr/>
          </p:nvSpPr>
          <p:spPr>
            <a:xfrm>
              <a:off x="5168070" y="209550"/>
              <a:ext cx="7963721" cy="2169347"/>
            </a:xfrm>
            <a:prstGeom prst="rect">
              <a:avLst/>
            </a:prstGeom>
          </p:spPr>
          <p:txBody>
            <a:bodyPr lIns="0" tIns="0" rIns="0" bIns="0" rtlCol="0" anchor="t">
              <a:spAutoFit/>
            </a:bodyPr>
            <a:lstStyle/>
            <a:p>
              <a:pPr algn="ctr">
                <a:lnSpc>
                  <a:spcPts val="6020"/>
                </a:lnSpc>
              </a:pPr>
              <a:r>
                <a:rPr lang="en-US" sz="7000" spc="-126">
                  <a:solidFill>
                    <a:srgbClr val="000000"/>
                  </a:solidFill>
                  <a:latin typeface="Trend Sans One"/>
                </a:rPr>
                <a:t>There are</a:t>
              </a:r>
              <a:endParaRPr lang="en-US" sz="7000" spc="-126">
                <a:solidFill>
                  <a:srgbClr val="000000"/>
                </a:solidFill>
                <a:latin typeface="Trend Sans One"/>
              </a:endParaRPr>
            </a:p>
          </p:txBody>
        </p:sp>
        <p:sp>
          <p:nvSpPr>
            <p:cNvPr id="4" name="TextBox 4"/>
            <p:cNvSpPr txBox="1"/>
            <p:nvPr/>
          </p:nvSpPr>
          <p:spPr>
            <a:xfrm>
              <a:off x="0" y="3018550"/>
              <a:ext cx="18299861" cy="6249718"/>
            </a:xfrm>
            <a:prstGeom prst="rect">
              <a:avLst/>
            </a:prstGeom>
          </p:spPr>
          <p:txBody>
            <a:bodyPr lIns="0" tIns="0" rIns="0" bIns="0" rtlCol="0" anchor="t">
              <a:spAutoFit/>
            </a:bodyPr>
            <a:lstStyle/>
            <a:p>
              <a:pPr algn="ctr">
                <a:lnSpc>
                  <a:spcPts val="16940"/>
                </a:lnSpc>
              </a:pPr>
              <a:r>
                <a:rPr lang="en-US" sz="19700" spc="-453">
                  <a:solidFill>
                    <a:srgbClr val="FF5055"/>
                  </a:solidFill>
                  <a:latin typeface="Trend Slab Four"/>
                </a:rPr>
                <a:t>many more</a:t>
              </a:r>
              <a:endParaRPr lang="en-US" sz="19700" spc="-453">
                <a:solidFill>
                  <a:srgbClr val="FF5055"/>
                </a:solidFill>
                <a:latin typeface="Trend Slab Fou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4">
              <a:extLst>
                <a:ext uri="{96DAC541-7B7A-43D3-8B79-37D633B846F1}">
                  <asvg:svgBlip xmlns:asvg="http://schemas.microsoft.com/office/drawing/2016/SVG/main" r:embed="rId25"/>
                </a:ext>
              </a:extLst>
            </a:blip>
            <a:stretch>
              <a:fillRect/>
            </a:stretch>
          </a:blipFill>
          <a:ln cap="sq">
            <a:noFill/>
            <a:prstDash val="solid"/>
            <a:miter/>
          </a:ln>
        </p:spPr>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6">
              <a:extLst>
                <a:ext uri="{96DAC541-7B7A-43D3-8B79-37D633B846F1}">
                  <asvg:svgBlip xmlns:asvg="http://schemas.microsoft.com/office/drawing/2016/SVG/main" r:embed="rId27"/>
                </a:ext>
              </a:extLst>
            </a:blip>
            <a:stretch>
              <a:fillRect/>
            </a:stretch>
          </a:blipFill>
          <a:ln cap="sq">
            <a:noFill/>
            <a:prstDash val="solid"/>
            <a:miter/>
          </a:ln>
        </p:spPr>
      </p:sp>
      <p:sp>
        <p:nvSpPr>
          <p:cNvPr id="16" name="TextBox 16"/>
          <p:cNvSpPr txBox="1"/>
          <p:nvPr/>
        </p:nvSpPr>
        <p:spPr>
          <a:xfrm>
            <a:off x="11986862" y="5450107"/>
            <a:ext cx="1630705" cy="265360"/>
          </a:xfrm>
          <a:prstGeom prst="rect">
            <a:avLst/>
          </a:prstGeom>
        </p:spPr>
        <p:txBody>
          <a:bodyPr lIns="0" tIns="0" rIns="0" bIns="0" rtlCol="0" anchor="t">
            <a:spAutoFit/>
          </a:bodyPr>
          <a:lstStyle/>
          <a:p>
            <a:pPr algn="ctr">
              <a:lnSpc>
                <a:spcPts val="1900"/>
              </a:lnSpc>
            </a:pPr>
            <a:r>
              <a:rPr lang="en-US" sz="2180">
                <a:solidFill>
                  <a:srgbClr val="000000"/>
                </a:solidFill>
                <a:latin typeface="DM Sans Bold"/>
              </a:rPr>
              <a:t>demo link</a:t>
            </a:r>
            <a:endParaRPr lang="en-US" sz="2180">
              <a:solidFill>
                <a:srgbClr val="000000"/>
              </a:solidFill>
              <a:latin typeface="DM Sans Bold"/>
            </a:endParaRPr>
          </a:p>
        </p:txBody>
      </p:sp>
      <p:sp>
        <p:nvSpPr>
          <p:cNvPr id="17" name="TextBox 17"/>
          <p:cNvSpPr txBox="1"/>
          <p:nvPr/>
        </p:nvSpPr>
        <p:spPr>
          <a:xfrm>
            <a:off x="4670433" y="5137281"/>
            <a:ext cx="8459795" cy="578026"/>
          </a:xfrm>
          <a:prstGeom prst="rect">
            <a:avLst/>
          </a:prstGeom>
        </p:spPr>
        <p:txBody>
          <a:bodyPr lIns="0" tIns="0" rIns="0" bIns="0" rtlCol="0" anchor="t">
            <a:spAutoFit/>
          </a:bodyPr>
          <a:lstStyle/>
          <a:p>
            <a:pPr algn="ctr">
              <a:lnSpc>
                <a:spcPts val="4380"/>
              </a:lnSpc>
            </a:pPr>
            <a:r>
              <a:rPr lang="en-US" sz="4380" spc="-87">
                <a:solidFill>
                  <a:srgbClr val="000000"/>
                </a:solidFill>
                <a:latin typeface="DM Sans Bold"/>
              </a:rPr>
              <a:t>www.bikefactory.com</a:t>
            </a:r>
            <a:endParaRPr lang="en-US" sz="4380" spc="-87">
              <a:solidFill>
                <a:srgbClr val="000000"/>
              </a:solidFill>
              <a:latin typeface="DM Sans Bold"/>
            </a:endParaRPr>
          </a:p>
        </p:txBody>
      </p:sp>
      <p:sp>
        <p:nvSpPr>
          <p:cNvPr id="18" name="TextBox 18"/>
          <p:cNvSpPr txBox="1"/>
          <p:nvPr/>
        </p:nvSpPr>
        <p:spPr>
          <a:xfrm>
            <a:off x="8268885" y="3558940"/>
            <a:ext cx="1369814" cy="887095"/>
          </a:xfrm>
          <a:prstGeom prst="rect">
            <a:avLst/>
          </a:prstGeom>
        </p:spPr>
        <p:txBody>
          <a:bodyPr lIns="0" tIns="0" rIns="0" bIns="0" rtlCol="0" anchor="t">
            <a:spAutoFit/>
          </a:bodyPr>
          <a:lstStyle/>
          <a:p>
            <a:pPr algn="ctr">
              <a:lnSpc>
                <a:spcPts val="7280"/>
              </a:lnSpc>
            </a:pPr>
            <a:r>
              <a:rPr lang="en-US" sz="5200">
                <a:solidFill>
                  <a:srgbClr val="000000"/>
                </a:solidFill>
                <a:latin typeface="Canva Sans Bold" panose="020B0803030501040103"/>
              </a:rPr>
              <a:t>visit</a:t>
            </a:r>
            <a:endParaRPr lang="en-US" sz="5200">
              <a:solidFill>
                <a:srgbClr val="000000"/>
              </a:solidFill>
              <a:latin typeface="Canva Sans Bold" panose="020B0803030501040103"/>
            </a:endParaRPr>
          </a:p>
        </p:txBody>
      </p:sp>
      <p:sp>
        <p:nvSpPr>
          <p:cNvPr id="19" name="TextBox 19"/>
          <p:cNvSpPr txBox="1"/>
          <p:nvPr/>
        </p:nvSpPr>
        <p:spPr>
          <a:xfrm>
            <a:off x="7484864" y="6360995"/>
            <a:ext cx="3318272" cy="887095"/>
          </a:xfrm>
          <a:prstGeom prst="rect">
            <a:avLst/>
          </a:prstGeom>
        </p:spPr>
        <p:txBody>
          <a:bodyPr lIns="0" tIns="0" rIns="0" bIns="0" rtlCol="0" anchor="t">
            <a:spAutoFit/>
          </a:bodyPr>
          <a:lstStyle/>
          <a:p>
            <a:pPr algn="ctr">
              <a:lnSpc>
                <a:spcPts val="7280"/>
              </a:lnSpc>
            </a:pPr>
            <a:r>
              <a:rPr lang="en-US" sz="5200">
                <a:solidFill>
                  <a:srgbClr val="000000"/>
                </a:solidFill>
                <a:latin typeface="Canva Sans Bold" panose="020B0803030501040103"/>
              </a:rPr>
              <a:t>Thank you</a:t>
            </a:r>
            <a:endParaRPr lang="en-US" sz="5200">
              <a:solidFill>
                <a:srgbClr val="000000"/>
              </a:solidFill>
              <a:latin typeface="Canva Sans Bold" panose="020B0803030501040103"/>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994934" y="2091045"/>
            <a:ext cx="6264366" cy="6104909"/>
          </a:xfrm>
          <a:custGeom>
            <a:avLst/>
            <a:gdLst/>
            <a:ahLst/>
            <a:cxnLst/>
            <a:rect l="l" t="t" r="r" b="b"/>
            <a:pathLst>
              <a:path w="6264366" h="6104909">
                <a:moveTo>
                  <a:pt x="0" y="0"/>
                </a:moveTo>
                <a:lnTo>
                  <a:pt x="6264366" y="0"/>
                </a:lnTo>
                <a:lnTo>
                  <a:pt x="6264366" y="6104910"/>
                </a:lnTo>
                <a:lnTo>
                  <a:pt x="0" y="610491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1504950" y="2345718"/>
            <a:ext cx="7848753" cy="2282190"/>
          </a:xfrm>
          <a:prstGeom prst="rect">
            <a:avLst/>
          </a:prstGeom>
        </p:spPr>
        <p:txBody>
          <a:bodyPr lIns="0" tIns="0" rIns="0" bIns="0" rtlCol="0" anchor="t">
            <a:spAutoFit/>
          </a:bodyPr>
          <a:lstStyle/>
          <a:p>
            <a:pPr algn="l">
              <a:lnSpc>
                <a:spcPts val="8730"/>
              </a:lnSpc>
            </a:pPr>
            <a:r>
              <a:rPr lang="en-US" sz="9000">
                <a:solidFill>
                  <a:srgbClr val="000000"/>
                </a:solidFill>
                <a:latin typeface="DM Sans Bold"/>
              </a:rPr>
              <a:t>Origin of the creative idea</a:t>
            </a:r>
            <a:endParaRPr lang="en-US" sz="9000">
              <a:solidFill>
                <a:srgbClr val="000000"/>
              </a:solidFill>
              <a:latin typeface="DM Sans Bold"/>
            </a:endParaRPr>
          </a:p>
        </p:txBody>
      </p:sp>
      <p:sp>
        <p:nvSpPr>
          <p:cNvPr id="4" name="TextBox 4"/>
          <p:cNvSpPr txBox="1"/>
          <p:nvPr/>
        </p:nvSpPr>
        <p:spPr>
          <a:xfrm>
            <a:off x="1028700" y="4599333"/>
            <a:ext cx="9677185" cy="5324475"/>
          </a:xfrm>
          <a:prstGeom prst="rect">
            <a:avLst/>
          </a:prstGeom>
        </p:spPr>
        <p:txBody>
          <a:bodyPr lIns="0" tIns="0" rIns="0" bIns="0" rtlCol="0" anchor="t">
            <a:spAutoFit/>
          </a:bodyPr>
          <a:lstStyle/>
          <a:p>
            <a:pPr algn="l">
              <a:lnSpc>
                <a:spcPts val="2700"/>
              </a:lnSpc>
            </a:pPr>
            <a:r>
              <a:rPr lang="en-US" sz="2000" spc="119">
                <a:solidFill>
                  <a:srgbClr val="000000"/>
                </a:solidFill>
                <a:latin typeface="DM Sans"/>
              </a:rPr>
              <a:t>The idea for the Bike Factory Motorkleding and Accessories web application originated from the need to create an efficient, admin-centric platform for cycling and motorbiking enthusiasts. The goal was to provide the admin with extensive control through a comprehensive dashboard for managing user accounts, monitoring activities, and handling roles and permissions. Real-time notifications, detailed activity logs, and analytics ensure prompt responses and data-driven decision-making.</a:t>
            </a:r>
            <a:endParaRPr lang="en-US" sz="2000" spc="119">
              <a:solidFill>
                <a:srgbClr val="000000"/>
              </a:solidFill>
              <a:latin typeface="DM Sans"/>
            </a:endParaRPr>
          </a:p>
          <a:p>
            <a:pPr algn="l">
              <a:lnSpc>
                <a:spcPts val="2700"/>
              </a:lnSpc>
            </a:pPr>
          </a:p>
          <a:p>
            <a:pPr marL="0" lvl="0" indent="0" algn="l">
              <a:lnSpc>
                <a:spcPts val="2700"/>
              </a:lnSpc>
              <a:spcBef>
                <a:spcPct val="0"/>
              </a:spcBef>
            </a:pPr>
            <a:r>
              <a:rPr lang="en-US" sz="2000" spc="119">
                <a:solidFill>
                  <a:srgbClr val="000000"/>
                </a:solidFill>
                <a:latin typeface="DM Sans"/>
              </a:rPr>
              <a:t>Dynamic product management allows the admin to easily add, update, or remove products, maintain optimal inventory levels, and manage promotions and discounts. Seamless user interaction is facilitated through comments, inquiries, and real-time purchase status updates, ensuring a responsive and engaging user experience. This approach ensures an efficient, robust online platform that benefits both the admin and users.</a:t>
            </a:r>
            <a:endParaRPr lang="en-US" sz="2000" spc="119">
              <a:solidFill>
                <a:srgbClr val="000000"/>
              </a:solidFill>
              <a:latin typeface="DM Sans"/>
            </a:endParaRPr>
          </a:p>
        </p:txBody>
      </p:sp>
      <p:sp>
        <p:nvSpPr>
          <p:cNvPr id="5" name="Freeform 5"/>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Freeform 7"/>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8" name="Freeform 8"/>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9" name="Freeform 9"/>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71867" t="-3631" r="-74156" b="-2747"/>
            </a:stretch>
          </a:blipFill>
        </p:spPr>
      </p:sp>
      <p:sp>
        <p:nvSpPr>
          <p:cNvPr id="3" name="TextBox 3"/>
          <p:cNvSpPr txBox="1"/>
          <p:nvPr/>
        </p:nvSpPr>
        <p:spPr>
          <a:xfrm>
            <a:off x="1504950" y="3671421"/>
            <a:ext cx="7025086" cy="1177290"/>
          </a:xfrm>
          <a:prstGeom prst="rect">
            <a:avLst/>
          </a:prstGeom>
        </p:spPr>
        <p:txBody>
          <a:bodyPr lIns="0" tIns="0" rIns="0" bIns="0" rtlCol="0" anchor="t">
            <a:spAutoFit/>
          </a:bodyPr>
          <a:lstStyle/>
          <a:p>
            <a:pPr algn="l">
              <a:lnSpc>
                <a:spcPts val="8730"/>
              </a:lnSpc>
            </a:pPr>
            <a:r>
              <a:rPr lang="en-US" sz="9000">
                <a:solidFill>
                  <a:srgbClr val="000000"/>
                </a:solidFill>
                <a:latin typeface="DM Sans Bold"/>
              </a:rPr>
              <a:t>Used Tools</a:t>
            </a:r>
            <a:endParaRPr lang="en-US" sz="9000">
              <a:solidFill>
                <a:srgbClr val="000000"/>
              </a:solidFill>
              <a:latin typeface="DM Sans Bold"/>
            </a:endParaRPr>
          </a:p>
        </p:txBody>
      </p:sp>
      <p:sp>
        <p:nvSpPr>
          <p:cNvPr id="4" name="TextBox 4"/>
          <p:cNvSpPr txBox="1"/>
          <p:nvPr/>
        </p:nvSpPr>
        <p:spPr>
          <a:xfrm>
            <a:off x="960362" y="5472451"/>
            <a:ext cx="7025086" cy="1323975"/>
          </a:xfrm>
          <a:prstGeom prst="rect">
            <a:avLst/>
          </a:prstGeom>
        </p:spPr>
        <p:txBody>
          <a:bodyPr lIns="0" tIns="0" rIns="0" bIns="0" rtlCol="0" anchor="t">
            <a:spAutoFit/>
          </a:bodyPr>
          <a:lstStyle/>
          <a:p>
            <a:pPr marL="0" lvl="0" indent="0" algn="l">
              <a:lnSpc>
                <a:spcPts val="2700"/>
              </a:lnSpc>
              <a:spcBef>
                <a:spcPct val="0"/>
              </a:spcBef>
            </a:pPr>
            <a:r>
              <a:rPr lang="en-US" sz="2000" spc="119">
                <a:solidFill>
                  <a:srgbClr val="000000"/>
                </a:solidFill>
                <a:latin typeface="DM Sans"/>
              </a:rPr>
              <a:t>The project boasts a dynamic web interface crafted with HTML, CSS, and JavaScript, robust backend operations powered by Express.js and Node.js, and secure data management with MySQL.</a:t>
            </a:r>
            <a:endParaRPr lang="en-US" sz="2000" spc="119">
              <a:solidFill>
                <a:srgbClr val="000000"/>
              </a:solidFill>
              <a:latin typeface="DM Sans"/>
            </a:endParaRPr>
          </a:p>
        </p:txBody>
      </p:sp>
      <p:grpSp>
        <p:nvGrpSpPr>
          <p:cNvPr id="5" name="Group 5"/>
          <p:cNvGrpSpPr/>
          <p:nvPr/>
        </p:nvGrpSpPr>
        <p:grpSpPr>
          <a:xfrm rot="0">
            <a:off x="8035006" y="1170261"/>
            <a:ext cx="8938544" cy="2561528"/>
            <a:chOff x="0" y="0"/>
            <a:chExt cx="2992251" cy="857492"/>
          </a:xfrm>
        </p:grpSpPr>
        <p:sp>
          <p:nvSpPr>
            <p:cNvPr id="6" name="Freeform 6"/>
            <p:cNvSpPr/>
            <p:nvPr/>
          </p:nvSpPr>
          <p:spPr>
            <a:xfrm>
              <a:off x="0" y="0"/>
              <a:ext cx="2992251" cy="857492"/>
            </a:xfrm>
            <a:custGeom>
              <a:avLst/>
              <a:gdLst/>
              <a:ahLst/>
              <a:cxnLst/>
              <a:rect l="l" t="t" r="r" b="b"/>
              <a:pathLst>
                <a:path w="2992251" h="857492">
                  <a:moveTo>
                    <a:pt x="12992" y="0"/>
                  </a:moveTo>
                  <a:lnTo>
                    <a:pt x="2979259" y="0"/>
                  </a:lnTo>
                  <a:cubicBezTo>
                    <a:pt x="2986435" y="0"/>
                    <a:pt x="2992251" y="5817"/>
                    <a:pt x="2992251" y="12992"/>
                  </a:cubicBezTo>
                  <a:lnTo>
                    <a:pt x="2992251" y="844500"/>
                  </a:lnTo>
                  <a:cubicBezTo>
                    <a:pt x="2992251" y="847946"/>
                    <a:pt x="2990883" y="851251"/>
                    <a:pt x="2988446" y="853687"/>
                  </a:cubicBezTo>
                  <a:cubicBezTo>
                    <a:pt x="2986010" y="856124"/>
                    <a:pt x="2982705" y="857492"/>
                    <a:pt x="2979259" y="857492"/>
                  </a:cubicBezTo>
                  <a:lnTo>
                    <a:pt x="12992" y="857492"/>
                  </a:lnTo>
                  <a:cubicBezTo>
                    <a:pt x="5817" y="857492"/>
                    <a:pt x="0" y="851676"/>
                    <a:pt x="0" y="844500"/>
                  </a:cubicBezTo>
                  <a:lnTo>
                    <a:pt x="0" y="12992"/>
                  </a:lnTo>
                  <a:cubicBezTo>
                    <a:pt x="0" y="5817"/>
                    <a:pt x="5817" y="0"/>
                    <a:pt x="12992" y="0"/>
                  </a:cubicBezTo>
                  <a:close/>
                </a:path>
              </a:pathLst>
            </a:custGeom>
            <a:solidFill>
              <a:srgbClr val="8AB7E2"/>
            </a:solidFill>
          </p:spPr>
        </p:sp>
        <p:sp>
          <p:nvSpPr>
            <p:cNvPr id="7" name="TextBox 7"/>
            <p:cNvSpPr txBox="1"/>
            <p:nvPr/>
          </p:nvSpPr>
          <p:spPr>
            <a:xfrm>
              <a:off x="0" y="85725"/>
              <a:ext cx="2992251" cy="771767"/>
            </a:xfrm>
            <a:prstGeom prst="rect">
              <a:avLst/>
            </a:prstGeom>
          </p:spPr>
          <p:txBody>
            <a:bodyPr lIns="50800" tIns="50800" rIns="50800" bIns="50800" rtlCol="0" anchor="ctr"/>
            <a:lstStyle/>
            <a:p>
              <a:pPr algn="ctr">
                <a:lnSpc>
                  <a:spcPts val="1925"/>
                </a:lnSpc>
              </a:pPr>
            </a:p>
          </p:txBody>
        </p:sp>
      </p:grpSp>
      <p:sp>
        <p:nvSpPr>
          <p:cNvPr id="8" name="TextBox 8"/>
          <p:cNvSpPr txBox="1"/>
          <p:nvPr/>
        </p:nvSpPr>
        <p:spPr>
          <a:xfrm>
            <a:off x="8288112" y="2024301"/>
            <a:ext cx="3782513"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rPr>
              <a:t>Frontend</a:t>
            </a:r>
            <a:endParaRPr lang="en-US" sz="8000" spc="-656">
              <a:solidFill>
                <a:srgbClr val="000000"/>
              </a:solidFill>
              <a:latin typeface="DM Sans"/>
            </a:endParaRPr>
          </a:p>
        </p:txBody>
      </p:sp>
      <p:grpSp>
        <p:nvGrpSpPr>
          <p:cNvPr id="9" name="Group 9"/>
          <p:cNvGrpSpPr/>
          <p:nvPr/>
        </p:nvGrpSpPr>
        <p:grpSpPr>
          <a:xfrm rot="0">
            <a:off x="8530036" y="3862348"/>
            <a:ext cx="8443514" cy="2561528"/>
            <a:chOff x="0" y="0"/>
            <a:chExt cx="2826536" cy="857492"/>
          </a:xfrm>
        </p:grpSpPr>
        <p:sp>
          <p:nvSpPr>
            <p:cNvPr id="10" name="Freeform 10"/>
            <p:cNvSpPr/>
            <p:nvPr/>
          </p:nvSpPr>
          <p:spPr>
            <a:xfrm>
              <a:off x="0" y="0"/>
              <a:ext cx="2826536" cy="857492"/>
            </a:xfrm>
            <a:custGeom>
              <a:avLst/>
              <a:gdLst/>
              <a:ahLst/>
              <a:cxnLst/>
              <a:rect l="l" t="t" r="r" b="b"/>
              <a:pathLst>
                <a:path w="2826536" h="857492">
                  <a:moveTo>
                    <a:pt x="13754" y="0"/>
                  </a:moveTo>
                  <a:lnTo>
                    <a:pt x="2812782" y="0"/>
                  </a:lnTo>
                  <a:cubicBezTo>
                    <a:pt x="2820378" y="0"/>
                    <a:pt x="2826536" y="6158"/>
                    <a:pt x="2826536" y="13754"/>
                  </a:cubicBezTo>
                  <a:lnTo>
                    <a:pt x="2826536" y="843739"/>
                  </a:lnTo>
                  <a:cubicBezTo>
                    <a:pt x="2826536" y="847386"/>
                    <a:pt x="2825087" y="850885"/>
                    <a:pt x="2822507" y="853464"/>
                  </a:cubicBezTo>
                  <a:cubicBezTo>
                    <a:pt x="2819928" y="856043"/>
                    <a:pt x="2816430" y="857492"/>
                    <a:pt x="2812782" y="857492"/>
                  </a:cubicBezTo>
                  <a:lnTo>
                    <a:pt x="13754" y="857492"/>
                  </a:lnTo>
                  <a:cubicBezTo>
                    <a:pt x="6158" y="857492"/>
                    <a:pt x="0" y="851335"/>
                    <a:pt x="0" y="843739"/>
                  </a:cubicBezTo>
                  <a:lnTo>
                    <a:pt x="0" y="13754"/>
                  </a:lnTo>
                  <a:cubicBezTo>
                    <a:pt x="0" y="6158"/>
                    <a:pt x="6158" y="0"/>
                    <a:pt x="13754" y="0"/>
                  </a:cubicBezTo>
                  <a:close/>
                </a:path>
              </a:pathLst>
            </a:custGeom>
            <a:solidFill>
              <a:srgbClr val="8AB7E2"/>
            </a:solidFill>
          </p:spPr>
        </p:sp>
        <p:sp>
          <p:nvSpPr>
            <p:cNvPr id="11" name="TextBox 11"/>
            <p:cNvSpPr txBox="1"/>
            <p:nvPr/>
          </p:nvSpPr>
          <p:spPr>
            <a:xfrm>
              <a:off x="0" y="85725"/>
              <a:ext cx="2826536" cy="771767"/>
            </a:xfrm>
            <a:prstGeom prst="rect">
              <a:avLst/>
            </a:prstGeom>
          </p:spPr>
          <p:txBody>
            <a:bodyPr lIns="50800" tIns="50800" rIns="50800" bIns="50800" rtlCol="0" anchor="ctr"/>
            <a:lstStyle/>
            <a:p>
              <a:pPr algn="ctr">
                <a:lnSpc>
                  <a:spcPts val="1925"/>
                </a:lnSpc>
              </a:pPr>
            </a:p>
          </p:txBody>
        </p:sp>
      </p:grpSp>
      <p:grpSp>
        <p:nvGrpSpPr>
          <p:cNvPr id="12" name="Group 12"/>
          <p:cNvGrpSpPr/>
          <p:nvPr/>
        </p:nvGrpSpPr>
        <p:grpSpPr>
          <a:xfrm rot="0">
            <a:off x="9041379" y="6557226"/>
            <a:ext cx="7932171" cy="2561528"/>
            <a:chOff x="0" y="0"/>
            <a:chExt cx="2655359" cy="857492"/>
          </a:xfrm>
        </p:grpSpPr>
        <p:sp>
          <p:nvSpPr>
            <p:cNvPr id="13" name="Freeform 13"/>
            <p:cNvSpPr/>
            <p:nvPr/>
          </p:nvSpPr>
          <p:spPr>
            <a:xfrm>
              <a:off x="0" y="0"/>
              <a:ext cx="2655359" cy="857492"/>
            </a:xfrm>
            <a:custGeom>
              <a:avLst/>
              <a:gdLst/>
              <a:ahLst/>
              <a:cxnLst/>
              <a:rect l="l" t="t" r="r" b="b"/>
              <a:pathLst>
                <a:path w="2655359" h="857492">
                  <a:moveTo>
                    <a:pt x="14640" y="0"/>
                  </a:moveTo>
                  <a:lnTo>
                    <a:pt x="2640719" y="0"/>
                  </a:lnTo>
                  <a:cubicBezTo>
                    <a:pt x="2644602" y="0"/>
                    <a:pt x="2648326" y="1542"/>
                    <a:pt x="2651072" y="4288"/>
                  </a:cubicBezTo>
                  <a:cubicBezTo>
                    <a:pt x="2653817" y="7034"/>
                    <a:pt x="2655359" y="10757"/>
                    <a:pt x="2655359" y="14640"/>
                  </a:cubicBezTo>
                  <a:lnTo>
                    <a:pt x="2655359" y="842852"/>
                  </a:lnTo>
                  <a:cubicBezTo>
                    <a:pt x="2655359" y="846735"/>
                    <a:pt x="2653817" y="850459"/>
                    <a:pt x="2651072" y="853204"/>
                  </a:cubicBezTo>
                  <a:cubicBezTo>
                    <a:pt x="2648326" y="855950"/>
                    <a:pt x="2644602" y="857492"/>
                    <a:pt x="2640719" y="857492"/>
                  </a:cubicBezTo>
                  <a:lnTo>
                    <a:pt x="14640" y="857492"/>
                  </a:lnTo>
                  <a:cubicBezTo>
                    <a:pt x="10757" y="857492"/>
                    <a:pt x="7034" y="855950"/>
                    <a:pt x="4288" y="853204"/>
                  </a:cubicBezTo>
                  <a:cubicBezTo>
                    <a:pt x="1542" y="850459"/>
                    <a:pt x="0" y="846735"/>
                    <a:pt x="0" y="842852"/>
                  </a:cubicBezTo>
                  <a:lnTo>
                    <a:pt x="0" y="14640"/>
                  </a:lnTo>
                  <a:cubicBezTo>
                    <a:pt x="0" y="10757"/>
                    <a:pt x="1542" y="7034"/>
                    <a:pt x="4288" y="4288"/>
                  </a:cubicBezTo>
                  <a:cubicBezTo>
                    <a:pt x="7034" y="1542"/>
                    <a:pt x="10757" y="0"/>
                    <a:pt x="14640" y="0"/>
                  </a:cubicBezTo>
                  <a:close/>
                </a:path>
              </a:pathLst>
            </a:custGeom>
            <a:solidFill>
              <a:srgbClr val="8AB7E2"/>
            </a:solidFill>
          </p:spPr>
        </p:sp>
        <p:sp>
          <p:nvSpPr>
            <p:cNvPr id="14" name="TextBox 14"/>
            <p:cNvSpPr txBox="1"/>
            <p:nvPr/>
          </p:nvSpPr>
          <p:spPr>
            <a:xfrm>
              <a:off x="0" y="85725"/>
              <a:ext cx="2655359" cy="771767"/>
            </a:xfrm>
            <a:prstGeom prst="rect">
              <a:avLst/>
            </a:prstGeom>
          </p:spPr>
          <p:txBody>
            <a:bodyPr lIns="50800" tIns="50800" rIns="50800" bIns="50800" rtlCol="0" anchor="ctr"/>
            <a:lstStyle/>
            <a:p>
              <a:pPr algn="ctr">
                <a:lnSpc>
                  <a:spcPts val="1925"/>
                </a:lnSpc>
              </a:pPr>
            </a:p>
          </p:txBody>
        </p:sp>
      </p:grpSp>
      <p:sp>
        <p:nvSpPr>
          <p:cNvPr id="15" name="TextBox 15"/>
          <p:cNvSpPr txBox="1"/>
          <p:nvPr/>
        </p:nvSpPr>
        <p:spPr>
          <a:xfrm>
            <a:off x="8623454" y="4717783"/>
            <a:ext cx="3778248"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rPr>
              <a:t>Backend</a:t>
            </a:r>
            <a:endParaRPr lang="en-US" sz="8000" spc="-656">
              <a:solidFill>
                <a:srgbClr val="000000"/>
              </a:solidFill>
              <a:latin typeface="DM Sans"/>
            </a:endParaRPr>
          </a:p>
        </p:txBody>
      </p:sp>
      <p:sp>
        <p:nvSpPr>
          <p:cNvPr id="16" name="TextBox 16"/>
          <p:cNvSpPr txBox="1"/>
          <p:nvPr/>
        </p:nvSpPr>
        <p:spPr>
          <a:xfrm>
            <a:off x="9453857" y="7411266"/>
            <a:ext cx="4035668" cy="1034423"/>
          </a:xfrm>
          <a:prstGeom prst="rect">
            <a:avLst/>
          </a:prstGeom>
        </p:spPr>
        <p:txBody>
          <a:bodyPr lIns="0" tIns="0" rIns="0" bIns="0" rtlCol="0" anchor="t">
            <a:spAutoFit/>
          </a:bodyPr>
          <a:lstStyle/>
          <a:p>
            <a:pPr algn="l">
              <a:lnSpc>
                <a:spcPts val="7680"/>
              </a:lnSpc>
            </a:pPr>
            <a:r>
              <a:rPr lang="en-US" sz="8000" spc="-656">
                <a:solidFill>
                  <a:srgbClr val="000000"/>
                </a:solidFill>
                <a:latin typeface="DM Sans"/>
              </a:rPr>
              <a:t>Database</a:t>
            </a:r>
            <a:endParaRPr lang="en-US" sz="8000" spc="-656">
              <a:solidFill>
                <a:srgbClr val="000000"/>
              </a:solidFill>
              <a:latin typeface="DM Sans"/>
            </a:endParaRPr>
          </a:p>
        </p:txBody>
      </p:sp>
      <p:sp>
        <p:nvSpPr>
          <p:cNvPr id="17" name="Freeform 17"/>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4472906" y="-2364815"/>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9" name="Freeform 19"/>
          <p:cNvSpPr/>
          <p:nvPr/>
        </p:nvSpPr>
        <p:spPr>
          <a:xfrm>
            <a:off x="3431074" y="8919661"/>
            <a:ext cx="2587020" cy="2386526"/>
          </a:xfrm>
          <a:custGeom>
            <a:avLst/>
            <a:gdLst/>
            <a:ahLst/>
            <a:cxnLst/>
            <a:rect l="l" t="t" r="r" b="b"/>
            <a:pathLst>
              <a:path w="2587020" h="2386526">
                <a:moveTo>
                  <a:pt x="0" y="0"/>
                </a:moveTo>
                <a:lnTo>
                  <a:pt x="2587019" y="0"/>
                </a:lnTo>
                <a:lnTo>
                  <a:pt x="2587019" y="2386525"/>
                </a:lnTo>
                <a:lnTo>
                  <a:pt x="0" y="238652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20" name="Freeform 20"/>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21" name="TextBox 21"/>
          <p:cNvSpPr txBox="1"/>
          <p:nvPr/>
        </p:nvSpPr>
        <p:spPr>
          <a:xfrm>
            <a:off x="12819386" y="1492329"/>
            <a:ext cx="2592782" cy="2041216"/>
          </a:xfrm>
          <a:prstGeom prst="rect">
            <a:avLst/>
          </a:prstGeom>
        </p:spPr>
        <p:txBody>
          <a:bodyPr lIns="0" tIns="0" rIns="0" bIns="0" rtlCol="0" anchor="t">
            <a:spAutoFit/>
          </a:bodyPr>
          <a:lstStyle/>
          <a:p>
            <a:pPr algn="l">
              <a:lnSpc>
                <a:spcPts val="5265"/>
              </a:lnSpc>
            </a:pPr>
            <a:r>
              <a:rPr lang="en-US" sz="5485" spc="-449">
                <a:solidFill>
                  <a:srgbClr val="000000"/>
                </a:solidFill>
                <a:latin typeface="DM Sans"/>
              </a:rPr>
              <a:t>•HTML •CSS</a:t>
            </a:r>
            <a:endParaRPr lang="en-US" sz="5485" spc="-449">
              <a:solidFill>
                <a:srgbClr val="000000"/>
              </a:solidFill>
              <a:latin typeface="DM Sans"/>
            </a:endParaRPr>
          </a:p>
          <a:p>
            <a:pPr algn="l">
              <a:lnSpc>
                <a:spcPts val="5265"/>
              </a:lnSpc>
            </a:pPr>
            <a:r>
              <a:rPr lang="en-US" sz="5485" spc="-449">
                <a:solidFill>
                  <a:srgbClr val="000000"/>
                </a:solidFill>
                <a:latin typeface="DM Sans"/>
              </a:rPr>
              <a:t>•JS</a:t>
            </a:r>
            <a:endParaRPr lang="en-US" sz="5485" spc="-449">
              <a:solidFill>
                <a:srgbClr val="000000"/>
              </a:solidFill>
              <a:latin typeface="DM Sans"/>
            </a:endParaRPr>
          </a:p>
        </p:txBody>
      </p:sp>
      <p:sp>
        <p:nvSpPr>
          <p:cNvPr id="22" name="TextBox 22"/>
          <p:cNvSpPr txBox="1"/>
          <p:nvPr/>
        </p:nvSpPr>
        <p:spPr>
          <a:xfrm>
            <a:off x="12819386" y="4517398"/>
            <a:ext cx="3249184" cy="1375252"/>
          </a:xfrm>
          <a:prstGeom prst="rect">
            <a:avLst/>
          </a:prstGeom>
        </p:spPr>
        <p:txBody>
          <a:bodyPr lIns="0" tIns="0" rIns="0" bIns="0" rtlCol="0" anchor="t">
            <a:spAutoFit/>
          </a:bodyPr>
          <a:lstStyle/>
          <a:p>
            <a:pPr algn="l">
              <a:lnSpc>
                <a:spcPts val="5265"/>
              </a:lnSpc>
            </a:pPr>
            <a:r>
              <a:rPr lang="en-US" sz="5485" spc="-449">
                <a:solidFill>
                  <a:srgbClr val="000000"/>
                </a:solidFill>
                <a:latin typeface="DM Sans"/>
              </a:rPr>
              <a:t>•Express JS </a:t>
            </a:r>
            <a:endParaRPr lang="en-US" sz="5485" spc="-449">
              <a:solidFill>
                <a:srgbClr val="000000"/>
              </a:solidFill>
              <a:latin typeface="DM Sans"/>
            </a:endParaRPr>
          </a:p>
          <a:p>
            <a:pPr algn="l">
              <a:lnSpc>
                <a:spcPts val="5265"/>
              </a:lnSpc>
            </a:pPr>
            <a:r>
              <a:rPr lang="en-US" sz="5485" spc="-449">
                <a:solidFill>
                  <a:srgbClr val="000000"/>
                </a:solidFill>
                <a:latin typeface="DM Sans"/>
              </a:rPr>
              <a:t>•Node JS</a:t>
            </a:r>
            <a:endParaRPr lang="en-US" sz="5485" spc="-449">
              <a:solidFill>
                <a:srgbClr val="000000"/>
              </a:solidFill>
              <a:latin typeface="DM Sans"/>
            </a:endParaRPr>
          </a:p>
        </p:txBody>
      </p:sp>
      <p:sp>
        <p:nvSpPr>
          <p:cNvPr id="23" name="TextBox 23"/>
          <p:cNvSpPr txBox="1"/>
          <p:nvPr/>
        </p:nvSpPr>
        <p:spPr>
          <a:xfrm>
            <a:off x="13787576" y="7545258"/>
            <a:ext cx="3249184" cy="709288"/>
          </a:xfrm>
          <a:prstGeom prst="rect">
            <a:avLst/>
          </a:prstGeom>
        </p:spPr>
        <p:txBody>
          <a:bodyPr lIns="0" tIns="0" rIns="0" bIns="0" rtlCol="0" anchor="t">
            <a:spAutoFit/>
          </a:bodyPr>
          <a:lstStyle/>
          <a:p>
            <a:pPr algn="l">
              <a:lnSpc>
                <a:spcPts val="5265"/>
              </a:lnSpc>
            </a:pPr>
            <a:r>
              <a:rPr lang="en-US" sz="5485" spc="-449">
                <a:solidFill>
                  <a:srgbClr val="000000"/>
                </a:solidFill>
                <a:latin typeface="DM Sans"/>
              </a:rPr>
              <a:t>•My SQL</a:t>
            </a:r>
            <a:endParaRPr lang="en-US" sz="5485" spc="-449">
              <a:solidFill>
                <a:srgbClr val="000000"/>
              </a:solidFill>
              <a:latin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71867" t="-3631" r="-74156" b="-2747"/>
            </a:stretch>
          </a:blipFill>
        </p:spPr>
      </p:sp>
      <p:sp>
        <p:nvSpPr>
          <p:cNvPr id="3" name="AutoShape 3"/>
          <p:cNvSpPr/>
          <p:nvPr/>
        </p:nvSpPr>
        <p:spPr>
          <a:xfrm>
            <a:off x="-886757" y="3651466"/>
            <a:ext cx="20061513" cy="0"/>
          </a:xfrm>
          <a:prstGeom prst="line">
            <a:avLst/>
          </a:prstGeom>
          <a:ln w="28575" cap="flat">
            <a:solidFill>
              <a:srgbClr val="000000"/>
            </a:solidFill>
            <a:prstDash val="solid"/>
            <a:headEnd type="none" w="sm" len="sm"/>
            <a:tailEnd type="none" w="sm" len="sm"/>
          </a:ln>
        </p:spPr>
      </p:sp>
      <p:grpSp>
        <p:nvGrpSpPr>
          <p:cNvPr id="4" name="Group 4"/>
          <p:cNvGrpSpPr/>
          <p:nvPr/>
        </p:nvGrpSpPr>
        <p:grpSpPr>
          <a:xfrm rot="0">
            <a:off x="8535633" y="4055121"/>
            <a:ext cx="502056" cy="50205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6" name="TextBox 6"/>
            <p:cNvSpPr txBox="1"/>
            <p:nvPr/>
          </p:nvSpPr>
          <p:spPr>
            <a:xfrm>
              <a:off x="190500" y="219075"/>
              <a:ext cx="431800" cy="403225"/>
            </a:xfrm>
            <a:prstGeom prst="rect">
              <a:avLst/>
            </a:prstGeom>
          </p:spPr>
          <p:txBody>
            <a:bodyPr lIns="50800" tIns="50800" rIns="50800" bIns="50800" rtlCol="0" anchor="ctr"/>
            <a:lstStyle/>
            <a:p>
              <a:pPr marL="0" lvl="0" indent="0" algn="ctr">
                <a:lnSpc>
                  <a:spcPts val="2265"/>
                </a:lnSpc>
                <a:spcBef>
                  <a:spcPct val="0"/>
                </a:spcBef>
              </a:pPr>
            </a:p>
          </p:txBody>
        </p:sp>
      </p:grpSp>
      <p:grpSp>
        <p:nvGrpSpPr>
          <p:cNvPr id="7" name="Group 7"/>
          <p:cNvGrpSpPr/>
          <p:nvPr/>
        </p:nvGrpSpPr>
        <p:grpSpPr>
          <a:xfrm rot="0">
            <a:off x="4832534" y="4055121"/>
            <a:ext cx="502056" cy="5020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p:spPr>
        </p:sp>
        <p:sp>
          <p:nvSpPr>
            <p:cNvPr id="9" name="TextBox 9"/>
            <p:cNvSpPr txBox="1"/>
            <p:nvPr/>
          </p:nvSpPr>
          <p:spPr>
            <a:xfrm>
              <a:off x="190500" y="219075"/>
              <a:ext cx="431800" cy="403225"/>
            </a:xfrm>
            <a:prstGeom prst="rect">
              <a:avLst/>
            </a:prstGeom>
          </p:spPr>
          <p:txBody>
            <a:bodyPr lIns="50800" tIns="50800" rIns="50800" bIns="50800" rtlCol="0" anchor="ctr"/>
            <a:lstStyle/>
            <a:p>
              <a:pPr algn="ctr">
                <a:lnSpc>
                  <a:spcPts val="2265"/>
                </a:lnSpc>
              </a:pPr>
            </a:p>
          </p:txBody>
        </p:sp>
      </p:grpSp>
      <p:grpSp>
        <p:nvGrpSpPr>
          <p:cNvPr id="10" name="Group 10"/>
          <p:cNvGrpSpPr/>
          <p:nvPr/>
        </p:nvGrpSpPr>
        <p:grpSpPr>
          <a:xfrm rot="0">
            <a:off x="12259095" y="4055121"/>
            <a:ext cx="502056" cy="50205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000000"/>
            </a:solidFill>
            <a:ln cap="sq">
              <a:noFill/>
              <a:prstDash val="solid"/>
              <a:miter/>
            </a:ln>
          </p:spPr>
        </p:sp>
        <p:sp>
          <p:nvSpPr>
            <p:cNvPr id="12" name="TextBox 12"/>
            <p:cNvSpPr txBox="1"/>
            <p:nvPr/>
          </p:nvSpPr>
          <p:spPr>
            <a:xfrm>
              <a:off x="190500" y="219075"/>
              <a:ext cx="431800" cy="403225"/>
            </a:xfrm>
            <a:prstGeom prst="rect">
              <a:avLst/>
            </a:prstGeom>
          </p:spPr>
          <p:txBody>
            <a:bodyPr lIns="50800" tIns="50800" rIns="50800" bIns="50800" rtlCol="0" anchor="ctr"/>
            <a:lstStyle/>
            <a:p>
              <a:pPr marL="0" lvl="0" indent="0" algn="ctr">
                <a:lnSpc>
                  <a:spcPts val="2265"/>
                </a:lnSpc>
                <a:spcBef>
                  <a:spcPct val="0"/>
                </a:spcBef>
              </a:pPr>
            </a:p>
          </p:txBody>
        </p:sp>
      </p:grpSp>
      <p:sp>
        <p:nvSpPr>
          <p:cNvPr id="13" name="TextBox 13"/>
          <p:cNvSpPr txBox="1"/>
          <p:nvPr/>
        </p:nvSpPr>
        <p:spPr>
          <a:xfrm>
            <a:off x="4732501" y="2459889"/>
            <a:ext cx="8822997" cy="1177290"/>
          </a:xfrm>
          <a:prstGeom prst="rect">
            <a:avLst/>
          </a:prstGeom>
        </p:spPr>
        <p:txBody>
          <a:bodyPr lIns="0" tIns="0" rIns="0" bIns="0" rtlCol="0" anchor="t">
            <a:spAutoFit/>
          </a:bodyPr>
          <a:lstStyle/>
          <a:p>
            <a:pPr marL="0" lvl="1" indent="0" algn="ctr">
              <a:lnSpc>
                <a:spcPts val="8730"/>
              </a:lnSpc>
              <a:spcBef>
                <a:spcPct val="0"/>
              </a:spcBef>
            </a:pPr>
            <a:r>
              <a:rPr lang="en-US" sz="9000">
                <a:solidFill>
                  <a:srgbClr val="000000"/>
                </a:solidFill>
                <a:latin typeface="DM Sans Bold"/>
              </a:rPr>
              <a:t>Key Features</a:t>
            </a:r>
            <a:endParaRPr lang="en-US" sz="9000">
              <a:solidFill>
                <a:srgbClr val="000000"/>
              </a:solidFill>
              <a:latin typeface="DM Sans Bold"/>
            </a:endParaRPr>
          </a:p>
        </p:txBody>
      </p:sp>
      <p:sp>
        <p:nvSpPr>
          <p:cNvPr id="14" name="TextBox 14"/>
          <p:cNvSpPr txBox="1"/>
          <p:nvPr/>
        </p:nvSpPr>
        <p:spPr>
          <a:xfrm>
            <a:off x="4832534" y="4847247"/>
            <a:ext cx="2197323" cy="679451"/>
          </a:xfrm>
          <a:prstGeom prst="rect">
            <a:avLst/>
          </a:prstGeom>
        </p:spPr>
        <p:txBody>
          <a:bodyPr lIns="0" tIns="0" rIns="0" bIns="0" rtlCol="0" anchor="t">
            <a:spAutoFit/>
          </a:bodyPr>
          <a:lstStyle/>
          <a:p>
            <a:pPr algn="l">
              <a:lnSpc>
                <a:spcPts val="5150"/>
              </a:lnSpc>
            </a:pPr>
            <a:r>
              <a:rPr lang="en-US" sz="5000">
                <a:solidFill>
                  <a:srgbClr val="000000"/>
                </a:solidFill>
                <a:latin typeface="DM Sans Bold"/>
              </a:rPr>
              <a:t>01</a:t>
            </a:r>
            <a:endParaRPr lang="en-US" sz="5000">
              <a:solidFill>
                <a:srgbClr val="000000"/>
              </a:solidFill>
              <a:latin typeface="DM Sans Bold"/>
            </a:endParaRPr>
          </a:p>
        </p:txBody>
      </p:sp>
      <p:sp>
        <p:nvSpPr>
          <p:cNvPr id="15" name="TextBox 15"/>
          <p:cNvSpPr txBox="1"/>
          <p:nvPr/>
        </p:nvSpPr>
        <p:spPr>
          <a:xfrm>
            <a:off x="8553935" y="4847247"/>
            <a:ext cx="2197323" cy="679451"/>
          </a:xfrm>
          <a:prstGeom prst="rect">
            <a:avLst/>
          </a:prstGeom>
        </p:spPr>
        <p:txBody>
          <a:bodyPr lIns="0" tIns="0" rIns="0" bIns="0" rtlCol="0" anchor="t">
            <a:spAutoFit/>
          </a:bodyPr>
          <a:lstStyle/>
          <a:p>
            <a:pPr algn="l">
              <a:lnSpc>
                <a:spcPts val="5150"/>
              </a:lnSpc>
            </a:pPr>
            <a:r>
              <a:rPr lang="en-US" sz="5000">
                <a:solidFill>
                  <a:srgbClr val="000000"/>
                </a:solidFill>
                <a:latin typeface="DM Sans Bold"/>
              </a:rPr>
              <a:t>02</a:t>
            </a:r>
            <a:endParaRPr lang="en-US" sz="5000">
              <a:solidFill>
                <a:srgbClr val="000000"/>
              </a:solidFill>
              <a:latin typeface="DM Sans Bold"/>
            </a:endParaRPr>
          </a:p>
        </p:txBody>
      </p:sp>
      <p:sp>
        <p:nvSpPr>
          <p:cNvPr id="16" name="TextBox 16"/>
          <p:cNvSpPr txBox="1"/>
          <p:nvPr/>
        </p:nvSpPr>
        <p:spPr>
          <a:xfrm>
            <a:off x="12277397" y="4847247"/>
            <a:ext cx="2197323" cy="679451"/>
          </a:xfrm>
          <a:prstGeom prst="rect">
            <a:avLst/>
          </a:prstGeom>
        </p:spPr>
        <p:txBody>
          <a:bodyPr lIns="0" tIns="0" rIns="0" bIns="0" rtlCol="0" anchor="t">
            <a:spAutoFit/>
          </a:bodyPr>
          <a:lstStyle/>
          <a:p>
            <a:pPr algn="l">
              <a:lnSpc>
                <a:spcPts val="5150"/>
              </a:lnSpc>
            </a:pPr>
            <a:r>
              <a:rPr lang="en-US" sz="5000">
                <a:solidFill>
                  <a:srgbClr val="000000"/>
                </a:solidFill>
                <a:latin typeface="DM Sans Bold"/>
              </a:rPr>
              <a:t>03</a:t>
            </a:r>
            <a:endParaRPr lang="en-US" sz="5000">
              <a:solidFill>
                <a:srgbClr val="000000"/>
              </a:solidFill>
              <a:latin typeface="DM Sans Bold"/>
            </a:endParaRPr>
          </a:p>
        </p:txBody>
      </p:sp>
      <p:sp>
        <p:nvSpPr>
          <p:cNvPr id="17" name="Freeform 17"/>
          <p:cNvSpPr/>
          <p:nvPr/>
        </p:nvSpPr>
        <p:spPr>
          <a:xfrm>
            <a:off x="-1576972" y="8304322"/>
            <a:ext cx="4051334" cy="2765036"/>
          </a:xfrm>
          <a:custGeom>
            <a:avLst/>
            <a:gdLst/>
            <a:ahLst/>
            <a:cxnLst/>
            <a:rect l="l" t="t" r="r" b="b"/>
            <a:pathLst>
              <a:path w="4051334" h="2765036">
                <a:moveTo>
                  <a:pt x="0" y="0"/>
                </a:moveTo>
                <a:lnTo>
                  <a:pt x="4051334" y="0"/>
                </a:lnTo>
                <a:lnTo>
                  <a:pt x="4051334" y="2765035"/>
                </a:lnTo>
                <a:lnTo>
                  <a:pt x="0" y="27650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Freeform 18"/>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9" name="Freeform 19"/>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20" name="Freeform 20"/>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21" name="Freeform 21"/>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sp>
      <p:sp>
        <p:nvSpPr>
          <p:cNvPr id="22" name="Freeform 22"/>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sp>
      <p:sp>
        <p:nvSpPr>
          <p:cNvPr id="23" name="Freeform 23"/>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sp>
      <p:sp>
        <p:nvSpPr>
          <p:cNvPr id="24" name="Freeform 24"/>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sp>
      <p:sp>
        <p:nvSpPr>
          <p:cNvPr id="25" name="TextBox 25"/>
          <p:cNvSpPr txBox="1"/>
          <p:nvPr/>
        </p:nvSpPr>
        <p:spPr>
          <a:xfrm>
            <a:off x="1338498" y="6070098"/>
            <a:ext cx="4423629" cy="1776863"/>
          </a:xfrm>
          <a:prstGeom prst="rect">
            <a:avLst/>
          </a:prstGeom>
        </p:spPr>
        <p:txBody>
          <a:bodyPr lIns="0" tIns="0" rIns="0" bIns="0" rtlCol="0" anchor="t">
            <a:spAutoFit/>
          </a:bodyPr>
          <a:lstStyle/>
          <a:p>
            <a:pPr algn="ctr">
              <a:lnSpc>
                <a:spcPts val="2805"/>
              </a:lnSpc>
            </a:pPr>
            <a:r>
              <a:rPr lang="en-US" sz="2005">
                <a:solidFill>
                  <a:srgbClr val="000000"/>
                </a:solidFill>
                <a:latin typeface="Canva Sans Bold" panose="020B0803030501040103"/>
              </a:rPr>
              <a:t>Notification System: Real-time alerts for new registrations, purchase requests, and inquiries ensure prompt admin responses, enhancing operational efficiency.</a:t>
            </a:r>
            <a:endParaRPr lang="en-US" sz="2005">
              <a:solidFill>
                <a:srgbClr val="000000"/>
              </a:solidFill>
              <a:latin typeface="Canva Sans Bold" panose="020B0803030501040103"/>
            </a:endParaRPr>
          </a:p>
        </p:txBody>
      </p:sp>
      <p:sp>
        <p:nvSpPr>
          <p:cNvPr id="26" name="TextBox 26"/>
          <p:cNvSpPr txBox="1"/>
          <p:nvPr/>
        </p:nvSpPr>
        <p:spPr>
          <a:xfrm>
            <a:off x="5996086" y="5688623"/>
            <a:ext cx="5581149" cy="3913025"/>
          </a:xfrm>
          <a:prstGeom prst="rect">
            <a:avLst/>
          </a:prstGeom>
        </p:spPr>
        <p:txBody>
          <a:bodyPr lIns="0" tIns="0" rIns="0" bIns="0" rtlCol="0" anchor="t">
            <a:spAutoFit/>
          </a:bodyPr>
          <a:lstStyle/>
          <a:p>
            <a:pPr algn="ctr">
              <a:lnSpc>
                <a:spcPts val="2805"/>
              </a:lnSpc>
            </a:pPr>
            <a:r>
              <a:rPr lang="en-US" sz="2005">
                <a:solidFill>
                  <a:srgbClr val="000000"/>
                </a:solidFill>
                <a:latin typeface="Canva Sans Bold" panose="020B0803030501040103"/>
              </a:rPr>
              <a:t>Seamless user interaction is facilitated through direct engagement features. Users interact with the admin by leaving comments and asking questions. Additionally, users can submit purchase requests and receive real-time status updates, ensuring transparency and timely communication throughout the purchasing process. These functionalities contribute to a user-friendly experience that prioritizes interaction and responsiveness.</a:t>
            </a:r>
            <a:endParaRPr lang="en-US" sz="2005">
              <a:solidFill>
                <a:srgbClr val="000000"/>
              </a:solidFill>
              <a:latin typeface="Canva Sans Bold" panose="020B0803030501040103"/>
            </a:endParaRPr>
          </a:p>
        </p:txBody>
      </p:sp>
      <p:sp>
        <p:nvSpPr>
          <p:cNvPr id="27" name="TextBox 27"/>
          <p:cNvSpPr txBox="1"/>
          <p:nvPr/>
        </p:nvSpPr>
        <p:spPr>
          <a:xfrm>
            <a:off x="11779766" y="5688623"/>
            <a:ext cx="5938687" cy="3200971"/>
          </a:xfrm>
          <a:prstGeom prst="rect">
            <a:avLst/>
          </a:prstGeom>
        </p:spPr>
        <p:txBody>
          <a:bodyPr lIns="0" tIns="0" rIns="0" bIns="0" rtlCol="0" anchor="t">
            <a:spAutoFit/>
          </a:bodyPr>
          <a:lstStyle/>
          <a:p>
            <a:pPr algn="ctr">
              <a:lnSpc>
                <a:spcPts val="2805"/>
              </a:lnSpc>
            </a:pPr>
            <a:r>
              <a:rPr lang="en-US" sz="2005">
                <a:solidFill>
                  <a:srgbClr val="000000"/>
                </a:solidFill>
                <a:latin typeface="Canva Sans Bold" panose="020B0803030501040103"/>
              </a:rPr>
              <a:t>The platform provides admins with a user-friendly interface for dynamic product management, allowing seamless addition, updating, and removal of products with detailed specifications. Real-time inventory tracking and alerts optimize stock levels, while strategic promotions and discounts enhance user engagement and sales strategies, ensuring a responsive online shopping experience.</a:t>
            </a:r>
            <a:endParaRPr lang="en-US" sz="2005">
              <a:solidFill>
                <a:srgbClr val="000000"/>
              </a:solidFill>
              <a:latin typeface="Canva Sans Bold" panose="020B0803030501040103"/>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58094" y="0"/>
            <a:ext cx="17068238" cy="10287000"/>
          </a:xfrm>
          <a:custGeom>
            <a:avLst/>
            <a:gdLst/>
            <a:ahLst/>
            <a:cxnLst/>
            <a:rect l="l" t="t" r="r" b="b"/>
            <a:pathLst>
              <a:path w="17068238" h="10287000">
                <a:moveTo>
                  <a:pt x="0" y="0"/>
                </a:moveTo>
                <a:lnTo>
                  <a:pt x="17068238" y="0"/>
                </a:lnTo>
                <a:lnTo>
                  <a:pt x="17068238" y="10287000"/>
                </a:lnTo>
                <a:lnTo>
                  <a:pt x="0" y="10287000"/>
                </a:lnTo>
                <a:lnTo>
                  <a:pt x="0" y="0"/>
                </a:lnTo>
                <a:close/>
              </a:path>
            </a:pathLst>
          </a:custGeom>
          <a:blipFill>
            <a:blip r:embed="rId1"/>
            <a:stretch>
              <a:fillRect r="-606"/>
            </a:stretch>
          </a:blipFill>
        </p:spPr>
      </p:sp>
      <p:sp>
        <p:nvSpPr>
          <p:cNvPr id="3" name="TextBox 3"/>
          <p:cNvSpPr txBox="1"/>
          <p:nvPr/>
        </p:nvSpPr>
        <p:spPr>
          <a:xfrm>
            <a:off x="658094" y="1905379"/>
            <a:ext cx="6234290" cy="930003"/>
          </a:xfrm>
          <a:prstGeom prst="rect">
            <a:avLst/>
          </a:prstGeom>
        </p:spPr>
        <p:txBody>
          <a:bodyPr lIns="0" tIns="0" rIns="0" bIns="0" rtlCol="0" anchor="t">
            <a:spAutoFit/>
          </a:bodyPr>
          <a:lstStyle/>
          <a:p>
            <a:pPr algn="ctr">
              <a:lnSpc>
                <a:spcPts val="7620"/>
              </a:lnSpc>
            </a:pPr>
            <a:r>
              <a:rPr lang="en-US" sz="5440">
                <a:solidFill>
                  <a:srgbClr val="000000"/>
                </a:solidFill>
                <a:latin typeface="Canva Sans Bold" panose="020B0803030501040103"/>
              </a:rPr>
              <a:t>Structure Diagram</a:t>
            </a:r>
            <a:endParaRPr lang="en-US" sz="5440">
              <a:solidFill>
                <a:srgbClr val="000000"/>
              </a:solidFill>
              <a:latin typeface="Canva Sans Bold" panose="020B0803030501040103"/>
            </a:endParaRPr>
          </a:p>
        </p:txBody>
      </p:sp>
      <p:sp>
        <p:nvSpPr>
          <p:cNvPr id="4" name="TextBox 4"/>
          <p:cNvSpPr txBox="1"/>
          <p:nvPr/>
        </p:nvSpPr>
        <p:spPr>
          <a:xfrm>
            <a:off x="3027082" y="923925"/>
            <a:ext cx="1496314" cy="930003"/>
          </a:xfrm>
          <a:prstGeom prst="rect">
            <a:avLst/>
          </a:prstGeom>
        </p:spPr>
        <p:txBody>
          <a:bodyPr lIns="0" tIns="0" rIns="0" bIns="0" rtlCol="0" anchor="t">
            <a:spAutoFit/>
          </a:bodyPr>
          <a:lstStyle/>
          <a:p>
            <a:pPr algn="ctr">
              <a:lnSpc>
                <a:spcPts val="7620"/>
              </a:lnSpc>
            </a:pPr>
            <a:r>
              <a:rPr lang="en-US" sz="5440">
                <a:solidFill>
                  <a:srgbClr val="000000"/>
                </a:solidFill>
                <a:latin typeface="Canva Sans Bold" panose="020B0803030501040103"/>
              </a:rPr>
              <a:t>Web</a:t>
            </a:r>
            <a:endParaRPr lang="en-US" sz="5440">
              <a:solidFill>
                <a:srgbClr val="000000"/>
              </a:solidFill>
              <a:latin typeface="Canva Sans Bold" panose="020B0803030501040103"/>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53675" y="126242"/>
            <a:ext cx="15980650" cy="10034516"/>
          </a:xfrm>
          <a:custGeom>
            <a:avLst/>
            <a:gdLst/>
            <a:ahLst/>
            <a:cxnLst/>
            <a:rect l="l" t="t" r="r" b="b"/>
            <a:pathLst>
              <a:path w="15980650" h="10034516">
                <a:moveTo>
                  <a:pt x="0" y="0"/>
                </a:moveTo>
                <a:lnTo>
                  <a:pt x="15980650" y="0"/>
                </a:lnTo>
                <a:lnTo>
                  <a:pt x="15980650" y="10034516"/>
                </a:lnTo>
                <a:lnTo>
                  <a:pt x="0" y="10034516"/>
                </a:lnTo>
                <a:lnTo>
                  <a:pt x="0" y="0"/>
                </a:lnTo>
                <a:close/>
              </a:path>
            </a:pathLst>
          </a:custGeom>
          <a:blipFill>
            <a:blip r:embed="rId1"/>
            <a:stretch>
              <a:fillRect/>
            </a:stretch>
          </a:blipFill>
        </p:spPr>
      </p:sp>
      <p:sp>
        <p:nvSpPr>
          <p:cNvPr id="3" name="TextBox 3"/>
          <p:cNvSpPr txBox="1"/>
          <p:nvPr/>
        </p:nvSpPr>
        <p:spPr>
          <a:xfrm>
            <a:off x="1896083" y="537527"/>
            <a:ext cx="6644521" cy="887095"/>
          </a:xfrm>
          <a:prstGeom prst="rect">
            <a:avLst/>
          </a:prstGeom>
        </p:spPr>
        <p:txBody>
          <a:bodyPr lIns="0" tIns="0" rIns="0" bIns="0" rtlCol="0" anchor="t">
            <a:spAutoFit/>
          </a:bodyPr>
          <a:lstStyle/>
          <a:p>
            <a:pPr algn="ctr">
              <a:lnSpc>
                <a:spcPts val="7280"/>
              </a:lnSpc>
            </a:pPr>
            <a:r>
              <a:rPr lang="en-US" sz="5200">
                <a:solidFill>
                  <a:srgbClr val="000000"/>
                </a:solidFill>
                <a:latin typeface="Canva Sans Bold" panose="020B0803030501040103"/>
              </a:rPr>
              <a:t>System Architecture</a:t>
            </a:r>
            <a:endParaRPr lang="en-US" sz="5200">
              <a:solidFill>
                <a:srgbClr val="000000"/>
              </a:solidFill>
              <a:latin typeface="Canva Sans Bold" panose="020B0803030501040103"/>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44352" y="0"/>
            <a:ext cx="12721462" cy="10287000"/>
          </a:xfrm>
          <a:custGeom>
            <a:avLst/>
            <a:gdLst/>
            <a:ahLst/>
            <a:cxnLst/>
            <a:rect l="l" t="t" r="r" b="b"/>
            <a:pathLst>
              <a:path w="12721462" h="10287000">
                <a:moveTo>
                  <a:pt x="0" y="0"/>
                </a:moveTo>
                <a:lnTo>
                  <a:pt x="12721462" y="0"/>
                </a:lnTo>
                <a:lnTo>
                  <a:pt x="12721462" y="10287000"/>
                </a:lnTo>
                <a:lnTo>
                  <a:pt x="0" y="10287000"/>
                </a:lnTo>
                <a:lnTo>
                  <a:pt x="0" y="0"/>
                </a:lnTo>
                <a:close/>
              </a:path>
            </a:pathLst>
          </a:custGeom>
          <a:blipFill>
            <a:blip r:embed="rId1"/>
            <a:stretch>
              <a:fillRect r="-798"/>
            </a:stretch>
          </a:blipFill>
        </p:spPr>
      </p:sp>
      <p:sp>
        <p:nvSpPr>
          <p:cNvPr id="3" name="TextBox 3"/>
          <p:cNvSpPr txBox="1"/>
          <p:nvPr/>
        </p:nvSpPr>
        <p:spPr>
          <a:xfrm>
            <a:off x="11735552" y="8767127"/>
            <a:ext cx="4181713" cy="887095"/>
          </a:xfrm>
          <a:prstGeom prst="rect">
            <a:avLst/>
          </a:prstGeom>
        </p:spPr>
        <p:txBody>
          <a:bodyPr lIns="0" tIns="0" rIns="0" bIns="0" rtlCol="0" anchor="t">
            <a:spAutoFit/>
          </a:bodyPr>
          <a:lstStyle/>
          <a:p>
            <a:pPr algn="ctr">
              <a:lnSpc>
                <a:spcPts val="7280"/>
              </a:lnSpc>
            </a:pPr>
            <a:r>
              <a:rPr lang="en-US" sz="5200">
                <a:solidFill>
                  <a:srgbClr val="000000"/>
                </a:solidFill>
                <a:latin typeface="Canva Sans Bold" panose="020B0803030501040103"/>
              </a:rPr>
              <a:t>ER DIAGRAM</a:t>
            </a:r>
            <a:endParaRPr lang="en-US" sz="5200">
              <a:solidFill>
                <a:srgbClr val="000000"/>
              </a:solidFill>
              <a:latin typeface="Canva Sans Bold" panose="020B08030305010401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1"/>
            <a:stretch>
              <a:fillRect l="-71867" t="-3631" r="-74156" b="-2747"/>
            </a:stretch>
          </a:blipFill>
        </p:spPr>
      </p:sp>
      <p:sp>
        <p:nvSpPr>
          <p:cNvPr id="3" name="Freeform 3"/>
          <p:cNvSpPr/>
          <p:nvPr/>
        </p:nvSpPr>
        <p:spPr>
          <a:xfrm>
            <a:off x="13311752" y="1820230"/>
            <a:ext cx="3032484" cy="6646539"/>
          </a:xfrm>
          <a:custGeom>
            <a:avLst/>
            <a:gdLst/>
            <a:ahLst/>
            <a:cxnLst/>
            <a:rect l="l" t="t" r="r" b="b"/>
            <a:pathLst>
              <a:path w="3032484" h="6646539">
                <a:moveTo>
                  <a:pt x="0" y="0"/>
                </a:moveTo>
                <a:lnTo>
                  <a:pt x="3032483" y="0"/>
                </a:lnTo>
                <a:lnTo>
                  <a:pt x="3032483" y="6646540"/>
                </a:lnTo>
                <a:lnTo>
                  <a:pt x="0" y="66465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0800000">
            <a:off x="14827993" y="-1392447"/>
            <a:ext cx="4017146" cy="3158481"/>
          </a:xfrm>
          <a:custGeom>
            <a:avLst/>
            <a:gdLst/>
            <a:ahLst/>
            <a:cxnLst/>
            <a:rect l="l" t="t" r="r" b="b"/>
            <a:pathLst>
              <a:path w="4017146" h="3158481">
                <a:moveTo>
                  <a:pt x="0" y="0"/>
                </a:moveTo>
                <a:lnTo>
                  <a:pt x="4017147" y="0"/>
                </a:lnTo>
                <a:lnTo>
                  <a:pt x="4017147" y="3158481"/>
                </a:lnTo>
                <a:lnTo>
                  <a:pt x="0" y="3158481"/>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5" name="Freeform 5"/>
          <p:cNvSpPr/>
          <p:nvPr/>
        </p:nvSpPr>
        <p:spPr>
          <a:xfrm>
            <a:off x="4580296" y="-1616873"/>
            <a:ext cx="4224468" cy="2645573"/>
          </a:xfrm>
          <a:custGeom>
            <a:avLst/>
            <a:gdLst/>
            <a:ahLst/>
            <a:cxnLst/>
            <a:rect l="l" t="t" r="r" b="b"/>
            <a:pathLst>
              <a:path w="4224468" h="2645573">
                <a:moveTo>
                  <a:pt x="0" y="0"/>
                </a:moveTo>
                <a:lnTo>
                  <a:pt x="4224469" y="0"/>
                </a:lnTo>
                <a:lnTo>
                  <a:pt x="4224469" y="2645573"/>
                </a:lnTo>
                <a:lnTo>
                  <a:pt x="0" y="2645573"/>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sp>
      <p:sp>
        <p:nvSpPr>
          <p:cNvPr id="9" name="Freeform 9"/>
          <p:cNvSpPr/>
          <p:nvPr/>
        </p:nvSpPr>
        <p:spPr>
          <a:xfrm>
            <a:off x="17259300" y="7433853"/>
            <a:ext cx="1794966" cy="1932669"/>
          </a:xfrm>
          <a:custGeom>
            <a:avLst/>
            <a:gdLst/>
            <a:ahLst/>
            <a:cxnLst/>
            <a:rect l="l" t="t" r="r" b="b"/>
            <a:pathLst>
              <a:path w="1794966" h="1932669">
                <a:moveTo>
                  <a:pt x="0" y="0"/>
                </a:moveTo>
                <a:lnTo>
                  <a:pt x="1794966" y="0"/>
                </a:lnTo>
                <a:lnTo>
                  <a:pt x="1794966" y="1932669"/>
                </a:lnTo>
                <a:lnTo>
                  <a:pt x="0" y="1932669"/>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sp>
        <p:nvSpPr>
          <p:cNvPr id="10" name="Freeform 10"/>
          <p:cNvSpPr/>
          <p:nvPr/>
        </p:nvSpPr>
        <p:spPr>
          <a:xfrm>
            <a:off x="-744232" y="460501"/>
            <a:ext cx="1488463" cy="1602652"/>
          </a:xfrm>
          <a:custGeom>
            <a:avLst/>
            <a:gdLst/>
            <a:ahLst/>
            <a:cxnLst/>
            <a:rect l="l" t="t" r="r" b="b"/>
            <a:pathLst>
              <a:path w="1488463" h="1602652">
                <a:moveTo>
                  <a:pt x="0" y="0"/>
                </a:moveTo>
                <a:lnTo>
                  <a:pt x="1488464" y="0"/>
                </a:lnTo>
                <a:lnTo>
                  <a:pt x="1488464" y="1602652"/>
                </a:lnTo>
                <a:lnTo>
                  <a:pt x="0" y="160265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sp>
      <p:grpSp>
        <p:nvGrpSpPr>
          <p:cNvPr id="11" name="Group 11"/>
          <p:cNvGrpSpPr/>
          <p:nvPr/>
        </p:nvGrpSpPr>
        <p:grpSpPr>
          <a:xfrm rot="0">
            <a:off x="778181" y="1820230"/>
            <a:ext cx="11828699" cy="5771020"/>
            <a:chOff x="0" y="0"/>
            <a:chExt cx="15771599" cy="7694693"/>
          </a:xfrm>
        </p:grpSpPr>
        <p:sp>
          <p:nvSpPr>
            <p:cNvPr id="12" name="TextBox 12"/>
            <p:cNvSpPr txBox="1"/>
            <p:nvPr/>
          </p:nvSpPr>
          <p:spPr>
            <a:xfrm>
              <a:off x="0" y="457200"/>
              <a:ext cx="15771599" cy="2492683"/>
            </a:xfrm>
            <a:prstGeom prst="rect">
              <a:avLst/>
            </a:prstGeom>
          </p:spPr>
          <p:txBody>
            <a:bodyPr lIns="0" tIns="0" rIns="0" bIns="0" rtlCol="0" anchor="t">
              <a:spAutoFit/>
            </a:bodyPr>
            <a:lstStyle/>
            <a:p>
              <a:pPr algn="ctr">
                <a:lnSpc>
                  <a:spcPts val="12650"/>
                </a:lnSpc>
              </a:pPr>
              <a:r>
                <a:rPr lang="en-US" sz="14540">
                  <a:solidFill>
                    <a:srgbClr val="597CFF"/>
                  </a:solidFill>
                  <a:latin typeface="TAN Headline"/>
                </a:rPr>
                <a:t>Let’s view</a:t>
              </a:r>
              <a:endParaRPr lang="en-US" sz="14540">
                <a:solidFill>
                  <a:srgbClr val="597CFF"/>
                </a:solidFill>
                <a:latin typeface="TAN Headline"/>
              </a:endParaRPr>
            </a:p>
          </p:txBody>
        </p:sp>
        <p:sp>
          <p:nvSpPr>
            <p:cNvPr id="13" name="TextBox 13"/>
            <p:cNvSpPr txBox="1"/>
            <p:nvPr/>
          </p:nvSpPr>
          <p:spPr>
            <a:xfrm>
              <a:off x="0" y="2590030"/>
              <a:ext cx="15771599" cy="5104663"/>
            </a:xfrm>
            <a:prstGeom prst="rect">
              <a:avLst/>
            </a:prstGeom>
          </p:spPr>
          <p:txBody>
            <a:bodyPr lIns="0" tIns="0" rIns="0" bIns="0" rtlCol="0" anchor="t">
              <a:spAutoFit/>
            </a:bodyPr>
            <a:lstStyle/>
            <a:p>
              <a:pPr algn="ctr">
                <a:lnSpc>
                  <a:spcPts val="10460"/>
                </a:lnSpc>
              </a:pPr>
              <a:r>
                <a:rPr lang="en-US" sz="7475" spc="747">
                  <a:solidFill>
                    <a:srgbClr val="000000"/>
                  </a:solidFill>
                  <a:latin typeface="Fraunces"/>
                </a:rPr>
                <a:t>THE KEY PARTS OF</a:t>
              </a:r>
              <a:endParaRPr lang="en-US" sz="7475" spc="747">
                <a:solidFill>
                  <a:srgbClr val="000000"/>
                </a:solidFill>
                <a:latin typeface="Fraunces"/>
              </a:endParaRPr>
            </a:p>
            <a:p>
              <a:pPr algn="ctr">
                <a:lnSpc>
                  <a:spcPts val="10460"/>
                </a:lnSpc>
              </a:pPr>
              <a:r>
                <a:rPr lang="en-US" sz="7475" spc="747">
                  <a:solidFill>
                    <a:srgbClr val="000000"/>
                  </a:solidFill>
                  <a:latin typeface="Fraunces"/>
                </a:rPr>
                <a:t>THE WEB APPLICATION</a:t>
              </a:r>
              <a:endParaRPr lang="en-US" sz="7475" spc="747">
                <a:solidFill>
                  <a:srgbClr val="000000"/>
                </a:solidFill>
                <a:latin typeface="Fraunce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347939"/>
            <a:ext cx="15890793" cy="8433378"/>
          </a:xfrm>
          <a:custGeom>
            <a:avLst/>
            <a:gdLst/>
            <a:ahLst/>
            <a:cxnLst/>
            <a:rect l="l" t="t" r="r" b="b"/>
            <a:pathLst>
              <a:path w="15890793" h="8433378">
                <a:moveTo>
                  <a:pt x="0" y="0"/>
                </a:moveTo>
                <a:lnTo>
                  <a:pt x="15890793" y="0"/>
                </a:lnTo>
                <a:lnTo>
                  <a:pt x="15890793" y="8433378"/>
                </a:lnTo>
                <a:lnTo>
                  <a:pt x="0" y="8433378"/>
                </a:lnTo>
                <a:lnTo>
                  <a:pt x="0" y="0"/>
                </a:lnTo>
                <a:close/>
              </a:path>
            </a:pathLst>
          </a:custGeom>
          <a:blipFill>
            <a:blip r:embed="rId1"/>
            <a:stretch>
              <a:fillRect l="-1539" t="-305" b="-305"/>
            </a:stretch>
          </a:blipFill>
        </p:spPr>
      </p:sp>
      <p:sp>
        <p:nvSpPr>
          <p:cNvPr id="3" name="TextBox 3"/>
          <p:cNvSpPr txBox="1"/>
          <p:nvPr/>
        </p:nvSpPr>
        <p:spPr>
          <a:xfrm>
            <a:off x="1905000" y="461010"/>
            <a:ext cx="14227810" cy="933450"/>
          </a:xfrm>
          <a:prstGeom prst="rect">
            <a:avLst/>
          </a:prstGeom>
        </p:spPr>
        <p:txBody>
          <a:bodyPr wrap="square" lIns="0" tIns="0" rIns="0" bIns="0" rtlCol="0" anchor="t">
            <a:spAutoFit/>
          </a:bodyPr>
          <a:lstStyle/>
          <a:p>
            <a:pPr algn="ctr">
              <a:lnSpc>
                <a:spcPts val="7280"/>
              </a:lnSpc>
            </a:pPr>
            <a:r>
              <a:rPr lang="en-US" sz="5200">
                <a:solidFill>
                  <a:srgbClr val="000000"/>
                </a:solidFill>
                <a:latin typeface="Canva Sans Bold" panose="020B0803030501040103"/>
              </a:rPr>
              <a:t>Users enjoy real-time interactions</a:t>
            </a:r>
            <a:endParaRPr lang="en-US" sz="5200">
              <a:solidFill>
                <a:srgbClr val="000000"/>
              </a:solidFill>
              <a:latin typeface="Canva Sans Bold" panose="020B0803030501040103"/>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2721</Words>
  <Application>WPS Presentation</Application>
  <PresentationFormat>On-screen Show (4:3)</PresentationFormat>
  <Paragraphs>83</Paragraphs>
  <Slides>14</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14</vt:i4>
      </vt:variant>
    </vt:vector>
  </HeadingPairs>
  <TitlesOfParts>
    <vt:vector size="28" baseType="lpstr">
      <vt:lpstr>Arial</vt:lpstr>
      <vt:lpstr>SimSun</vt:lpstr>
      <vt:lpstr>Wingdings</vt:lpstr>
      <vt:lpstr>TAN Headline</vt:lpstr>
      <vt:lpstr>Fraunces</vt:lpstr>
      <vt:lpstr>DM Sans Bold</vt:lpstr>
      <vt:lpstr>DM Sans</vt:lpstr>
      <vt:lpstr>Canva Sans Bold</vt:lpstr>
      <vt:lpstr>Trend Sans One</vt:lpstr>
      <vt:lpstr>Trend Slab Four</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Doodle Project Presentation</dc:title>
  <dc:creator/>
  <cp:lastModifiedBy>majha</cp:lastModifiedBy>
  <cp:revision>2</cp:revision>
  <dcterms:created xsi:type="dcterms:W3CDTF">2006-08-16T00:00:00Z</dcterms:created>
  <dcterms:modified xsi:type="dcterms:W3CDTF">2024-06-29T15:56:49Z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8472BB225609491E8AC3FC1040BA1D32_12</vt:lpwstr>
  </property>
  <property fmtid="{D5CDD505-2E9C-101B-9397-08002B2CF9AE}" pid="3" name="KSOProductBuildVer">
    <vt:lpwstr>2057-12.2.0.17119</vt:lpwstr>
  </property>
</Properties>
</file>